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7.xml" ContentType="application/vnd.openxmlformats-officedocument.theme+xml"/>
  <Override PartName="/ppt/slideLayouts/slideLayout37.xml" ContentType="application/vnd.openxmlformats-officedocument.presentationml.slideLayout+xml"/>
  <Override PartName="/ppt/theme/theme8.xml" ContentType="application/vnd.openxmlformats-officedocument.theme+xml"/>
  <Override PartName="/ppt/slideLayouts/slideLayout38.xml" ContentType="application/vnd.openxmlformats-officedocument.presentationml.slideLayout+xml"/>
  <Override PartName="/ppt/theme/theme9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10.xml" ContentType="application/vnd.openxmlformats-officedocument.theme+xml"/>
  <Override PartName="/ppt/slideLayouts/slideLayout45.xml" ContentType="application/vnd.openxmlformats-officedocument.presentationml.slideLayout+xml"/>
  <Override PartName="/ppt/theme/theme11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12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13.xml" ContentType="application/vnd.openxmlformats-officedocument.theme+xml"/>
  <Override PartName="/ppt/slideLayouts/slideLayout52.xml" ContentType="application/vnd.openxmlformats-officedocument.presentationml.slideLayout+xml"/>
  <Override PartName="/ppt/theme/theme1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15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683" r:id="rId2"/>
    <p:sldMasterId id="2147483897" r:id="rId3"/>
    <p:sldMasterId id="2147483925" r:id="rId4"/>
    <p:sldMasterId id="2147483933" r:id="rId5"/>
    <p:sldMasterId id="2147483994" r:id="rId6"/>
    <p:sldMasterId id="2147484012" r:id="rId7"/>
    <p:sldMasterId id="2147484050" r:id="rId8"/>
    <p:sldMasterId id="2147484068" r:id="rId9"/>
    <p:sldMasterId id="2147484074" r:id="rId10"/>
    <p:sldMasterId id="2147484083" r:id="rId11"/>
    <p:sldMasterId id="2147484086" r:id="rId12"/>
    <p:sldMasterId id="2147484106" r:id="rId13"/>
    <p:sldMasterId id="2147484112" r:id="rId14"/>
    <p:sldMasterId id="2147484192" r:id="rId15"/>
    <p:sldMasterId id="2147484260" r:id="rId16"/>
  </p:sldMasterIdLst>
  <p:notesMasterIdLst>
    <p:notesMasterId r:id="rId51"/>
  </p:notesMasterIdLst>
  <p:handoutMasterIdLst>
    <p:handoutMasterId r:id="rId52"/>
  </p:handoutMasterIdLst>
  <p:sldIdLst>
    <p:sldId id="270" r:id="rId17"/>
    <p:sldId id="575" r:id="rId18"/>
    <p:sldId id="554" r:id="rId19"/>
    <p:sldId id="262" r:id="rId20"/>
    <p:sldId id="3053" r:id="rId21"/>
    <p:sldId id="3048" r:id="rId22"/>
    <p:sldId id="581" r:id="rId23"/>
    <p:sldId id="3042" r:id="rId24"/>
    <p:sldId id="3033" r:id="rId25"/>
    <p:sldId id="3055" r:id="rId26"/>
    <p:sldId id="3056" r:id="rId27"/>
    <p:sldId id="3019" r:id="rId28"/>
    <p:sldId id="3155" r:id="rId29"/>
    <p:sldId id="3054" r:id="rId30"/>
    <p:sldId id="1069" r:id="rId31"/>
    <p:sldId id="3052" r:id="rId32"/>
    <p:sldId id="937" r:id="rId33"/>
    <p:sldId id="2664" r:id="rId34"/>
    <p:sldId id="3046" r:id="rId35"/>
    <p:sldId id="3047" r:id="rId36"/>
    <p:sldId id="3049" r:id="rId37"/>
    <p:sldId id="3032" r:id="rId38"/>
    <p:sldId id="3031" r:id="rId39"/>
    <p:sldId id="261" r:id="rId40"/>
    <p:sldId id="2986" r:id="rId41"/>
    <p:sldId id="577" r:id="rId42"/>
    <p:sldId id="260" r:id="rId43"/>
    <p:sldId id="3043" r:id="rId44"/>
    <p:sldId id="3050" r:id="rId45"/>
    <p:sldId id="265" r:id="rId46"/>
    <p:sldId id="3051" r:id="rId47"/>
    <p:sldId id="266" r:id="rId48"/>
    <p:sldId id="3044" r:id="rId49"/>
    <p:sldId id="267" r:id="rId50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pos="3683" userDrawn="1">
          <p15:clr>
            <a:srgbClr val="A4A3A4"/>
          </p15:clr>
        </p15:guide>
        <p15:guide id="6" orient="horz" pos="3680" userDrawn="1">
          <p15:clr>
            <a:srgbClr val="A4A3A4"/>
          </p15:clr>
        </p15:guide>
        <p15:guide id="7" pos="354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002F"/>
    <a:srgbClr val="F078EB"/>
    <a:srgbClr val="0000CC"/>
    <a:srgbClr val="888888"/>
    <a:srgbClr val="990000"/>
    <a:srgbClr val="03447C"/>
    <a:srgbClr val="054783"/>
    <a:srgbClr val="D9D9D9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52" autoAdjust="0"/>
    <p:restoredTop sz="95739" autoAdjust="0"/>
  </p:normalViewPr>
  <p:slideViewPr>
    <p:cSldViewPr snapToGrid="0" snapToObjects="1">
      <p:cViewPr>
        <p:scale>
          <a:sx n="89" d="100"/>
          <a:sy n="89" d="100"/>
        </p:scale>
        <p:origin x="480" y="952"/>
      </p:cViewPr>
      <p:guideLst>
        <p:guide pos="3683"/>
        <p:guide orient="horz" pos="3680"/>
        <p:guide pos="35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9" Type="http://schemas.openxmlformats.org/officeDocument/2006/relationships/slide" Target="slides/slide23.xml"/><Relationship Id="rId21" Type="http://schemas.openxmlformats.org/officeDocument/2006/relationships/slide" Target="slides/slide5.xml"/><Relationship Id="rId34" Type="http://schemas.openxmlformats.org/officeDocument/2006/relationships/slide" Target="slides/slide18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50" Type="http://schemas.openxmlformats.org/officeDocument/2006/relationships/slide" Target="slides/slide34.xml"/><Relationship Id="rId55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3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3.xml"/><Relationship Id="rId31" Type="http://schemas.openxmlformats.org/officeDocument/2006/relationships/slide" Target="slides/slide15.xml"/><Relationship Id="rId44" Type="http://schemas.openxmlformats.org/officeDocument/2006/relationships/slide" Target="slides/slide28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56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46" Type="http://schemas.openxmlformats.org/officeDocument/2006/relationships/slide" Target="slides/slide30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49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336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1pPr>
            <a:lvl2pPr marL="742950" indent="-28575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2pPr>
            <a:lvl3pPr marL="11430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3pPr>
            <a:lvl4pPr marL="16002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4pPr>
            <a:lvl5pPr marL="20574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9pPr>
          </a:lstStyle>
          <a:p>
            <a:fld id="{2EC185F8-1C42-4663-A2E8-D13EBA620E98}" type="slidenum">
              <a:rPr lang="zh-CN" altLang="en-US" sz="1200" b="0">
                <a:solidFill>
                  <a:srgbClr val="000000"/>
                </a:solidFill>
                <a:latin typeface="Arial" panose="020B0604020202020204" pitchFamily="34" charset="0"/>
              </a:rPr>
              <a:pPr/>
              <a:t>34</a:t>
            </a:fld>
            <a:endParaRPr lang="en-US" altLang="zh-CN" sz="12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399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9883459e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9883459e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270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827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1222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2141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Category theory has become an important role in contemporary mathematics and theoretical computer science.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C60503F2-DAEB-BA4C-A473-03AD228CD1B7}" type="slidenum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836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29260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40974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54026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60" y="1"/>
            <a:ext cx="11568030" cy="1143000"/>
          </a:xfrm>
          <a:prstGeom prst="rect">
            <a:avLst/>
          </a:prstGeom>
        </p:spPr>
        <p:txBody>
          <a:bodyPr/>
          <a:lstStyle>
            <a:lvl1pPr>
              <a:defRPr sz="2797">
                <a:solidFill>
                  <a:srgbClr val="3E5D8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31501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6992" y="177300"/>
            <a:ext cx="11522780" cy="762511"/>
          </a:xfrm>
          <a:prstGeom prst="rect">
            <a:avLst/>
          </a:prstGeom>
        </p:spPr>
        <p:txBody>
          <a:bodyPr anchor="ctr" anchorCtr="0"/>
          <a:lstStyle>
            <a:lvl1pPr algn="l">
              <a:defRPr sz="2797" b="1">
                <a:latin typeface="Arial" pitchFamily="34" charset="0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</a:t>
            </a:r>
            <a:br>
              <a:rPr lang="en-US" altLang="zh-CN" dirty="0"/>
            </a:br>
            <a:r>
              <a:rPr lang="zh-CN" altLang="en-US" dirty="0"/>
              <a:t>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14644519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596" y="1122363"/>
            <a:ext cx="914757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596" y="3602038"/>
            <a:ext cx="914757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375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389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2175" y="1709739"/>
            <a:ext cx="1051970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2175" y="4589464"/>
            <a:ext cx="1051970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26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528" y="1825625"/>
            <a:ext cx="518362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4611" y="1825625"/>
            <a:ext cx="518362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4788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6" y="365126"/>
            <a:ext cx="10519708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117" y="1681163"/>
            <a:ext cx="51598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117" y="2505075"/>
            <a:ext cx="5159802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4611" y="1681163"/>
            <a:ext cx="518521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4611" y="2505075"/>
            <a:ext cx="5185213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57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295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6201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7" y="457200"/>
            <a:ext cx="39337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5213" y="987426"/>
            <a:ext cx="617461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17" y="2057400"/>
            <a:ext cx="39337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427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7" y="457200"/>
            <a:ext cx="39337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5213" y="987426"/>
            <a:ext cx="617461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17" y="2057400"/>
            <a:ext cx="39337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870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2759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8309" y="365125"/>
            <a:ext cx="2629927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527" y="365125"/>
            <a:ext cx="7737322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9792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563235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620" y="1843090"/>
            <a:ext cx="10122060" cy="3013725"/>
          </a:xfrm>
          <a:prstGeom prst="rect">
            <a:avLst/>
          </a:prstGeom>
        </p:spPr>
        <p:txBody>
          <a:bodyPr tIns="90000" bIns="90000"/>
          <a:lstStyle>
            <a:lvl1pPr marL="412585" indent="-398304">
              <a:lnSpc>
                <a:spcPct val="70000"/>
              </a:lnSpc>
              <a:buFont typeface="+mj-lt"/>
              <a:buAutoNum type="arabicPeriod"/>
              <a:tabLst/>
              <a:defRPr sz="21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585" indent="-398304">
              <a:buFont typeface="+mj-lt"/>
              <a:buAutoNum type="arabicPeriod"/>
              <a:tabLst/>
              <a:defRPr/>
            </a:lvl2pPr>
            <a:lvl3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9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5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/>
            <a:r>
              <a:rPr kumimoji="1" lang="zh-CN" altLang="en-US" sz="3599" dirty="0">
                <a:solidFill>
                  <a:srgbClr val="1D1D1A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6877551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763" y="252800"/>
            <a:ext cx="11365238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763" y="1536633"/>
            <a:ext cx="11365238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301024" y="6217623"/>
            <a:ext cx="731886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16549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87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8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4"/>
            <a:ext cx="11161453" cy="5031593"/>
          </a:xfrm>
        </p:spPr>
        <p:txBody>
          <a:bodyPr>
            <a:normAutofit/>
          </a:bodyPr>
          <a:lstStyle>
            <a:lvl1pPr marL="0" marR="0" indent="0" algn="l" defTabSz="12187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399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1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4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1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599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2021/10/18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599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599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71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519" eaLnBrk="0" hangingPunct="0">
              <a:lnSpc>
                <a:spcPct val="85000"/>
              </a:lnSpc>
            </a:pPr>
            <a:endParaRPr lang="de-DE" sz="1299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519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519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1628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9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157" indent="-571157">
              <a:buFont typeface="Wingdings" panose="05000000000000000000" pitchFamily="2" charset="2"/>
              <a:buChar char="ü"/>
              <a:defRPr sz="2399"/>
            </a:lvl1pPr>
            <a:lvl2pPr marL="1066282" indent="-456926">
              <a:buFont typeface="Wingdings" panose="05000000000000000000" pitchFamily="2" charset="2"/>
              <a:buChar char="ü"/>
              <a:defRPr sz="1999"/>
            </a:lvl2pPr>
            <a:lvl3pPr marL="1675638" indent="-456926">
              <a:buFont typeface="Wingdings" panose="05000000000000000000" pitchFamily="2" charset="2"/>
              <a:buChar char="ü"/>
              <a:defRPr sz="1599"/>
            </a:lvl3pPr>
            <a:lvl4pPr marL="2170763" indent="-342694">
              <a:buFont typeface="Wingdings" panose="05000000000000000000" pitchFamily="2" charset="2"/>
              <a:buChar char="ü"/>
              <a:defRPr sz="1200"/>
            </a:lvl4pPr>
            <a:lvl5pPr marL="2780120" indent="-342694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456675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prstClr val="white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213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620" y="1843090"/>
            <a:ext cx="10122060" cy="3013725"/>
          </a:xfrm>
          <a:prstGeom prst="rect">
            <a:avLst/>
          </a:prstGeom>
        </p:spPr>
        <p:txBody>
          <a:bodyPr tIns="90000" bIns="90000"/>
          <a:lstStyle>
            <a:lvl1pPr marL="412585" indent="-398304">
              <a:lnSpc>
                <a:spcPct val="70000"/>
              </a:lnSpc>
              <a:buFont typeface="+mj-lt"/>
              <a:buAutoNum type="arabicPeriod"/>
              <a:tabLst/>
              <a:defRPr sz="21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585" indent="-398304">
              <a:buFont typeface="+mj-lt"/>
              <a:buAutoNum type="arabicPeriod"/>
              <a:tabLst/>
              <a:defRPr/>
            </a:lvl2pPr>
            <a:lvl3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9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5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/>
            <a:r>
              <a:rPr kumimoji="1" lang="zh-CN" altLang="en-US" sz="3599" b="1" dirty="0">
                <a:solidFill>
                  <a:srgbClr val="C00000"/>
                </a:solidFill>
                <a:latin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088367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49409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839" y="1"/>
            <a:ext cx="10977087" cy="868630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1"/>
          </p:nvPr>
        </p:nvSpPr>
        <p:spPr>
          <a:xfrm>
            <a:off x="609681" y="1044334"/>
            <a:ext cx="10977404" cy="54883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78381236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104503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37971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10216" y="364574"/>
            <a:ext cx="10519666" cy="702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5174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822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00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758184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53526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1999" b="1" baseline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425" indent="0" algn="ctr">
              <a:buNone/>
              <a:defRPr sz="2596"/>
            </a:lvl2pPr>
            <a:lvl3pPr marL="1186848" indent="0" algn="ctr">
              <a:buNone/>
              <a:defRPr sz="2336"/>
            </a:lvl3pPr>
            <a:lvl4pPr marL="1780274" indent="0" algn="ctr">
              <a:buNone/>
              <a:defRPr sz="2077"/>
            </a:lvl4pPr>
            <a:lvl5pPr marL="2373698" indent="0" algn="ctr">
              <a:buNone/>
              <a:defRPr sz="2077"/>
            </a:lvl5pPr>
            <a:lvl6pPr marL="2967122" indent="0" algn="ctr">
              <a:buNone/>
              <a:defRPr sz="2077"/>
            </a:lvl6pPr>
            <a:lvl7pPr marL="3560546" indent="0" algn="ctr">
              <a:buNone/>
              <a:defRPr sz="2077"/>
            </a:lvl7pPr>
            <a:lvl8pPr marL="4153972" indent="0" algn="ctr">
              <a:buNone/>
              <a:defRPr sz="2077"/>
            </a:lvl8pPr>
            <a:lvl9pPr marL="4747395" indent="0" algn="ctr">
              <a:buNone/>
              <a:defRPr sz="2077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628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2"/>
            <a:ext cx="11161453" cy="5031593"/>
          </a:xfr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2021/10/18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1604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29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18" name="L 形 17"/>
          <p:cNvSpPr/>
          <p:nvPr userDrawn="1"/>
        </p:nvSpPr>
        <p:spPr>
          <a:xfrm rot="5400000">
            <a:off x="5824025" y="256863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2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灯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3">
            <a:extLst>
              <a:ext uri="{FF2B5EF4-FFF2-40B4-BE49-F238E27FC236}">
                <a16:creationId xmlns:a16="http://schemas.microsoft.com/office/drawing/2014/main" id="{C6D010F9-02DE-1949-B177-A4E0D2774E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996" cy="5602265"/>
          </a:xfrm>
          <a:prstGeom prst="rect">
            <a:avLst/>
          </a:prstGeom>
        </p:spPr>
      </p:pic>
      <p:sp>
        <p:nvSpPr>
          <p:cNvPr id="10" name="L 形 10">
            <a:extLst>
              <a:ext uri="{FF2B5EF4-FFF2-40B4-BE49-F238E27FC236}">
                <a16:creationId xmlns:a16="http://schemas.microsoft.com/office/drawing/2014/main" id="{0C595D57-06EA-3B46-AF21-C0EACD8F1C4E}"/>
              </a:ext>
            </a:extLst>
          </p:cNvPr>
          <p:cNvSpPr/>
          <p:nvPr userDrawn="1"/>
        </p:nvSpPr>
        <p:spPr>
          <a:xfrm rot="5400000">
            <a:off x="7881371" y="1995748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897A368-8F39-4049-9BB0-AEB315EB7E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2621051-E1A4-A049-BF21-61B18B3483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39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3" y="907583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39"/>
              </a:lnSpc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8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36206"/>
            <a:ext cx="12196763" cy="56384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3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071361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AF307D-40F4-EC4C-9108-79E948007529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1D1D1A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7746573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2"/>
            <a:ext cx="11161453" cy="503159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2021/10/18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3999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8484798" y="6489701"/>
            <a:ext cx="2797208" cy="455613"/>
          </a:xfrm>
          <a:prstGeom prst="rect">
            <a:avLst/>
          </a:prstGeom>
        </p:spPr>
        <p:txBody>
          <a:bodyPr/>
          <a:lstStyle>
            <a:lvl1pPr>
              <a:defRPr>
                <a:ea typeface="宋体" panose="02010600030101010101" pitchFamily="2" charset="-122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>
                <a:solidFill>
                  <a:prstClr val="white"/>
                </a:solidFill>
                <a:latin typeface="Calibri" pitchFamily="34" charset="0"/>
              </a:rPr>
              <a:t>Page </a:t>
            </a:r>
            <a:fld id="{8023770D-7BC5-400C-9CD3-A37758D31559}" type="slidenum">
              <a:rPr lang="de-DE" altLang="zh-CN" smtClean="0">
                <a:solidFill>
                  <a:prstClr val="white"/>
                </a:solidFill>
                <a:latin typeface="Calibri" pitchFamily="34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>
              <a:solidFill>
                <a:prstClr val="white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884955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03" y="116635"/>
            <a:ext cx="10367725" cy="136207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>
              <a:buFont typeface="Arial" pitchFamily="34" charset="0"/>
              <a:buNone/>
              <a:defRPr lang="zh-CN" altLang="en-US" dirty="0">
                <a:latin typeface="+mj-lt"/>
                <a:ea typeface="黑体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912934" y="1714502"/>
            <a:ext cx="10370899" cy="4162425"/>
          </a:xfrm>
          <a:prstGeom prst="rect">
            <a:avLst/>
          </a:prstGeom>
        </p:spPr>
        <p:txBody>
          <a:bodyPr/>
          <a:lstStyle>
            <a:lvl1pPr marL="266593" indent="-266593">
              <a:buClr>
                <a:schemeClr val="tx1">
                  <a:lumMod val="65000"/>
                  <a:lumOff val="35000"/>
                </a:schemeClr>
              </a:buClr>
              <a:buSzPct val="70000"/>
              <a:buFont typeface="Wingdings" pitchFamily="2" charset="2"/>
              <a:buChar char="l"/>
              <a:defRPr sz="1999" b="0">
                <a:solidFill>
                  <a:srgbClr val="333333"/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37531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2" y="907581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40"/>
              </a:lnSpc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697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62" indent="0" algn="ctr">
              <a:buNone/>
              <a:defRPr sz="2597"/>
            </a:lvl2pPr>
            <a:lvl3pPr marL="1187323" indent="0" algn="ctr">
              <a:buNone/>
              <a:defRPr sz="2337"/>
            </a:lvl3pPr>
            <a:lvl4pPr marL="1780986" indent="0" algn="ctr">
              <a:buNone/>
              <a:defRPr sz="2078"/>
            </a:lvl4pPr>
            <a:lvl5pPr marL="2374648" indent="0" algn="ctr">
              <a:buNone/>
              <a:defRPr sz="2078"/>
            </a:lvl5pPr>
            <a:lvl6pPr marL="2968309" indent="0" algn="ctr">
              <a:buNone/>
              <a:defRPr sz="2078"/>
            </a:lvl6pPr>
            <a:lvl7pPr marL="3561971" indent="0" algn="ctr">
              <a:buNone/>
              <a:defRPr sz="2078"/>
            </a:lvl7pPr>
            <a:lvl8pPr marL="4155634" indent="0" algn="ctr">
              <a:buNone/>
              <a:defRPr sz="2078"/>
            </a:lvl8pPr>
            <a:lvl9pPr marL="4749295" indent="0" algn="ctr">
              <a:buNone/>
              <a:defRPr sz="2078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9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368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7937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2pPr>
            <a:lvl3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3pPr>
            <a:lvl4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4pPr>
            <a:lvl5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36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6"/>
          <p:cNvSpPr>
            <a:spLocks noChangeArrowheads="1"/>
          </p:cNvSpPr>
          <p:nvPr userDrawn="1"/>
        </p:nvSpPr>
        <p:spPr bwMode="auto">
          <a:xfrm>
            <a:off x="11510876" y="6378470"/>
            <a:ext cx="685889" cy="462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78344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de-DE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78344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1000" dirty="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t>Page </a:t>
            </a:r>
            <a:fld id="{E68EC476-442B-4BB7-9603-F1440C241F3D}" type="slidenum">
              <a:rPr lang="de-DE" sz="100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pPr defTabSz="783448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 userDrawn="1"/>
        </p:nvSpPr>
        <p:spPr bwMode="auto">
          <a:xfrm>
            <a:off x="856612" y="6468968"/>
            <a:ext cx="314041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9137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HUAWEI TECHNOLOGIES CO.</a:t>
            </a:r>
            <a:r>
              <a:rPr lang="zh-CN" altLang="en-US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，</a:t>
            </a:r>
            <a:r>
              <a:rPr lang="en-US" altLang="zh-CN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LTD.</a:t>
            </a:r>
          </a:p>
        </p:txBody>
      </p:sp>
    </p:spTree>
    <p:extLst>
      <p:ext uri="{BB962C8B-B14F-4D97-AF65-F5344CB8AC3E}">
        <p14:creationId xmlns:p14="http://schemas.microsoft.com/office/powerpoint/2010/main" val="2012289726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94">
          <p15:clr>
            <a:srgbClr val="FBAE40"/>
          </p15:clr>
        </p15:guide>
        <p15:guide id="3" orient="horz" pos="504">
          <p15:clr>
            <a:srgbClr val="FBAE40"/>
          </p15:clr>
        </p15:guide>
        <p15:guide id="4" pos="7152">
          <p15:clr>
            <a:srgbClr val="FBAE40"/>
          </p15:clr>
        </p15:guide>
        <p15:guide id="5" orient="horz" pos="3974">
          <p15:clr>
            <a:srgbClr val="FBAE40"/>
          </p15:clr>
        </p15:guide>
        <p15:guide id="6" orient="horz" pos="709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796064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>
            <a:off x="1029917" y="1360364"/>
            <a:ext cx="787732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87"/>
            <a:r>
              <a:rPr kumimoji="1" lang="zh-CN" altLang="en-US" sz="3200" b="1" dirty="0">
                <a:solidFill>
                  <a:srgbClr val="E9002F">
                    <a:lumMod val="75000"/>
                  </a:srgbClr>
                </a:solidFill>
                <a:cs typeface="Microsoft YaHei" charset="-122"/>
              </a:rPr>
              <a:t>目录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30558" y="1756812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5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029917" y="253270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6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1030558" y="330859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30558" y="408448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</p:spTree>
    <p:extLst>
      <p:ext uri="{BB962C8B-B14F-4D97-AF65-F5344CB8AC3E}">
        <p14:creationId xmlns:p14="http://schemas.microsoft.com/office/powerpoint/2010/main" val="24046960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10520363" cy="502622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CN" dirty="0"/>
              <a:t>XXX</a:t>
            </a:r>
            <a:r>
              <a:rPr lang="zh-CN" altLang="en-US" dirty="0"/>
              <a:t>汇报提纲</a:t>
            </a:r>
          </a:p>
        </p:txBody>
      </p:sp>
      <p:sp>
        <p:nvSpPr>
          <p:cNvPr id="3" name="图片占位符 63"/>
          <p:cNvSpPr>
            <a:spLocks noGrp="1"/>
          </p:cNvSpPr>
          <p:nvPr>
            <p:ph type="pic" sz="quarter" idx="10" hasCustomPrompt="1"/>
          </p:nvPr>
        </p:nvSpPr>
        <p:spPr>
          <a:xfrm>
            <a:off x="1266806" y="1804759"/>
            <a:ext cx="4122738" cy="3168000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r>
              <a:rPr lang="zh-CN" altLang="en-US" dirty="0"/>
              <a:t>点击插入图片</a:t>
            </a:r>
          </a:p>
        </p:txBody>
      </p:sp>
      <p:sp>
        <p:nvSpPr>
          <p:cNvPr id="4" name="文本占位符 65"/>
          <p:cNvSpPr>
            <a:spLocks noGrp="1"/>
          </p:cNvSpPr>
          <p:nvPr>
            <p:ph type="body" sz="quarter" idx="11" hasCustomPrompt="1"/>
          </p:nvPr>
        </p:nvSpPr>
        <p:spPr>
          <a:xfrm>
            <a:off x="5674233" y="1806223"/>
            <a:ext cx="5132388" cy="31273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anchor="ctr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2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点击插入提纲</a:t>
            </a:r>
            <a:endParaRPr lang="en-US" altLang="zh-CN" dirty="0"/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1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2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3 </a:t>
            </a:r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540716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1：图表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占位符 65"/>
          <p:cNvSpPr>
            <a:spLocks noGrp="1"/>
          </p:cNvSpPr>
          <p:nvPr>
            <p:ph type="body" sz="quarter" idx="13" hasCustomPrompt="1"/>
          </p:nvPr>
        </p:nvSpPr>
        <p:spPr>
          <a:xfrm>
            <a:off x="6186708" y="1392072"/>
            <a:ext cx="5171855" cy="4107826"/>
          </a:xfrm>
          <a:prstGeom prst="rect">
            <a:avLst/>
          </a:prstGeom>
          <a:ln>
            <a:noFill/>
          </a:ln>
        </p:spPr>
        <p:txBody>
          <a:bodyPr anchor="t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1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点击插入内容</a:t>
            </a:r>
          </a:p>
        </p:txBody>
      </p:sp>
      <p:sp>
        <p:nvSpPr>
          <p:cNvPr id="13" name="图表占位符 12"/>
          <p:cNvSpPr>
            <a:spLocks noGrp="1"/>
          </p:cNvSpPr>
          <p:nvPr>
            <p:ph type="chart" sz="quarter" idx="14" hasCustomPrompt="1"/>
          </p:nvPr>
        </p:nvSpPr>
        <p:spPr>
          <a:xfrm>
            <a:off x="898404" y="1742911"/>
            <a:ext cx="4506819" cy="3349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点击插入图表</a:t>
            </a:r>
          </a:p>
        </p:txBody>
      </p:sp>
      <p:sp>
        <p:nvSpPr>
          <p:cNvPr id="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898404" y="1397146"/>
            <a:ext cx="4506818" cy="3175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898404" y="5228784"/>
            <a:ext cx="4506819" cy="317500"/>
          </a:xfrm>
          <a:prstGeom prst="rect">
            <a:avLst/>
          </a:prstGeom>
          <a:noFill/>
        </p:spPr>
        <p:txBody>
          <a:bodyPr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图形说明</a:t>
            </a:r>
          </a:p>
        </p:txBody>
      </p:sp>
    </p:spTree>
    <p:extLst>
      <p:ext uri="{BB962C8B-B14F-4D97-AF65-F5344CB8AC3E}">
        <p14:creationId xmlns:p14="http://schemas.microsoft.com/office/powerpoint/2010/main" val="29071125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2：表格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表格占位符 6"/>
          <p:cNvSpPr>
            <a:spLocks noGrp="1"/>
          </p:cNvSpPr>
          <p:nvPr>
            <p:ph type="tbl" sz="quarter" idx="10" hasCustomPrompt="1"/>
          </p:nvPr>
        </p:nvSpPr>
        <p:spPr>
          <a:xfrm>
            <a:off x="838201" y="995789"/>
            <a:ext cx="10631181" cy="3662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点击添加表格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8200" y="4787902"/>
            <a:ext cx="10631182" cy="1384299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1010518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3：图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图片占位符 47"/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1504946"/>
            <a:ext cx="5431567" cy="42552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57" name="文本占位符 56"/>
          <p:cNvSpPr>
            <a:spLocks noGrp="1"/>
          </p:cNvSpPr>
          <p:nvPr>
            <p:ph type="body" sz="quarter" idx="17"/>
          </p:nvPr>
        </p:nvSpPr>
        <p:spPr>
          <a:xfrm>
            <a:off x="6473825" y="1504944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8" name="文本占位符 56"/>
          <p:cNvSpPr>
            <a:spLocks noGrp="1"/>
          </p:cNvSpPr>
          <p:nvPr>
            <p:ph type="body" sz="quarter" idx="18"/>
          </p:nvPr>
        </p:nvSpPr>
        <p:spPr>
          <a:xfrm>
            <a:off x="6473825" y="2051665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6473825" y="2950562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473825" y="3497283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473825" y="4374559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6473825" y="4921280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7423580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1：图+文字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1" y="3627410"/>
            <a:ext cx="10684652" cy="13984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0" hasCustomPrompt="1"/>
          </p:nvPr>
        </p:nvSpPr>
        <p:spPr>
          <a:xfrm>
            <a:off x="107041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5" name="图片占位符 21"/>
          <p:cNvSpPr>
            <a:spLocks noGrp="1"/>
          </p:cNvSpPr>
          <p:nvPr>
            <p:ph type="pic" sz="quarter" idx="11" hasCustomPrompt="1"/>
          </p:nvPr>
        </p:nvSpPr>
        <p:spPr>
          <a:xfrm>
            <a:off x="9372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6" name="图片占位符 21"/>
          <p:cNvSpPr>
            <a:spLocks noGrp="1"/>
          </p:cNvSpPr>
          <p:nvPr>
            <p:ph type="pic" sz="quarter" idx="12" hasCustomPrompt="1"/>
          </p:nvPr>
        </p:nvSpPr>
        <p:spPr>
          <a:xfrm>
            <a:off x="6626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7" name="图片占位符 21"/>
          <p:cNvSpPr>
            <a:spLocks noGrp="1"/>
          </p:cNvSpPr>
          <p:nvPr>
            <p:ph type="pic" sz="quarter" idx="13" hasCustomPrompt="1"/>
          </p:nvPr>
        </p:nvSpPr>
        <p:spPr>
          <a:xfrm>
            <a:off x="3848594" y="1728788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47279" y="3497582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2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812004" y="3515826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3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87907" y="3503657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5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41454" y="3515826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40" name="文本占位符 39"/>
          <p:cNvSpPr>
            <a:spLocks noGrp="1"/>
          </p:cNvSpPr>
          <p:nvPr>
            <p:ph type="body" sz="quarter" idx="20"/>
          </p:nvPr>
        </p:nvSpPr>
        <p:spPr>
          <a:xfrm>
            <a:off x="1047280" y="4040481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文本占位符 39"/>
          <p:cNvSpPr>
            <a:spLocks noGrp="1"/>
          </p:cNvSpPr>
          <p:nvPr>
            <p:ph type="body" sz="quarter" idx="21"/>
          </p:nvPr>
        </p:nvSpPr>
        <p:spPr>
          <a:xfrm>
            <a:off x="3812005" y="4039216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39"/>
          <p:cNvSpPr>
            <a:spLocks noGrp="1"/>
          </p:cNvSpPr>
          <p:nvPr>
            <p:ph type="body" sz="quarter" idx="22"/>
          </p:nvPr>
        </p:nvSpPr>
        <p:spPr>
          <a:xfrm>
            <a:off x="6576730" y="4054297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3" name="文本占位符 39"/>
          <p:cNvSpPr>
            <a:spLocks noGrp="1"/>
          </p:cNvSpPr>
          <p:nvPr>
            <p:ph type="body" sz="quarter" idx="23"/>
          </p:nvPr>
        </p:nvSpPr>
        <p:spPr>
          <a:xfrm>
            <a:off x="9332825" y="4050314"/>
            <a:ext cx="2190027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684652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6491436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2：文字为主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33078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40"/>
          <p:cNvSpPr>
            <a:spLocks noGrp="1"/>
          </p:cNvSpPr>
          <p:nvPr>
            <p:ph type="body" sz="quarter" idx="19"/>
          </p:nvPr>
        </p:nvSpPr>
        <p:spPr>
          <a:xfrm>
            <a:off x="3518675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3" name="文本占位符 40"/>
          <p:cNvSpPr>
            <a:spLocks noGrp="1"/>
          </p:cNvSpPr>
          <p:nvPr>
            <p:ph type="body" sz="quarter" idx="20"/>
          </p:nvPr>
        </p:nvSpPr>
        <p:spPr>
          <a:xfrm>
            <a:off x="6241658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4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9034435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19623" y="1319560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784348" y="1337804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60249" y="1325635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9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13798" y="1341978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56679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757" y="2130426"/>
            <a:ext cx="10367249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515" y="3886200"/>
            <a:ext cx="8537734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60299633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3：分组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782017" y="1229262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5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258622" y="1227604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6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67110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7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6246899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6757584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4：文字陈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838202" y="1142365"/>
            <a:ext cx="10720057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288388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0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838203" y="1482979"/>
            <a:ext cx="10720055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1" name="文本占位符 40"/>
          <p:cNvSpPr>
            <a:spLocks noGrp="1"/>
          </p:cNvSpPr>
          <p:nvPr>
            <p:ph type="body" sz="quarter" idx="22"/>
          </p:nvPr>
        </p:nvSpPr>
        <p:spPr>
          <a:xfrm>
            <a:off x="826480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2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280552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2" y="365126"/>
            <a:ext cx="10720057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6875258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5：技术演进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2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446363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8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457668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2：分层型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38146"/>
            <a:ext cx="6798376" cy="4511669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7802253" y="1338146"/>
            <a:ext cx="3556310" cy="4511669"/>
          </a:xfrm>
          <a:prstGeom prst="rect">
            <a:avLst/>
          </a:prstGeom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9467900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4：技术对比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80980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1" name="内容占位符 50"/>
          <p:cNvSpPr>
            <a:spLocks noGrp="1"/>
          </p:cNvSpPr>
          <p:nvPr>
            <p:ph sz="quarter" idx="11"/>
          </p:nvPr>
        </p:nvSpPr>
        <p:spPr>
          <a:xfrm>
            <a:off x="6534042" y="180056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2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1100017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3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534044" y="1095881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2365517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5：技术展开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43337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4470490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8097642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9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86145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4"/>
            <a:ext cx="10515226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8444797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6：技术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8"/>
            <a:ext cx="10520363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2148433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7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434003"/>
            <a:ext cx="2749994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338168" y="1418686"/>
            <a:ext cx="5143825" cy="64165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6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3606915" y="1440129"/>
            <a:ext cx="267853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7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6338168" y="2137736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5"/>
          </p:nvPr>
        </p:nvSpPr>
        <p:spPr>
          <a:xfrm>
            <a:off x="3606915" y="2135735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6338168" y="3475090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0" name="文本占位符 56"/>
          <p:cNvSpPr>
            <a:spLocks noGrp="1"/>
          </p:cNvSpPr>
          <p:nvPr>
            <p:ph type="body" sz="quarter" idx="27"/>
          </p:nvPr>
        </p:nvSpPr>
        <p:spPr>
          <a:xfrm>
            <a:off x="3606915" y="3473089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6338168" y="4810443"/>
            <a:ext cx="5143825" cy="107388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6" name="文本占位符 56"/>
          <p:cNvSpPr>
            <a:spLocks noGrp="1"/>
          </p:cNvSpPr>
          <p:nvPr>
            <p:ph type="body" sz="quarter" idx="29"/>
          </p:nvPr>
        </p:nvSpPr>
        <p:spPr>
          <a:xfrm>
            <a:off x="3606915" y="4808442"/>
            <a:ext cx="2678532" cy="1075587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404871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8：左图右文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1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45900" y="4197509"/>
            <a:ext cx="3412665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0" y="5629033"/>
            <a:ext cx="10520364" cy="504093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16619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tx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9：要素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324234"/>
            <a:ext cx="4430305" cy="4519617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4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5506075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8500521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5522071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7" name="文本占位符 56"/>
          <p:cNvSpPr>
            <a:spLocks noGrp="1"/>
          </p:cNvSpPr>
          <p:nvPr>
            <p:ph type="body" sz="quarter" idx="23"/>
          </p:nvPr>
        </p:nvSpPr>
        <p:spPr>
          <a:xfrm>
            <a:off x="8516517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5506076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9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5506076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0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8515357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8515357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6385162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0：分组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2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内容占位符 50"/>
          <p:cNvSpPr>
            <a:spLocks noGrp="1"/>
          </p:cNvSpPr>
          <p:nvPr>
            <p:ph sz="quarter" idx="21"/>
          </p:nvPr>
        </p:nvSpPr>
        <p:spPr>
          <a:xfrm>
            <a:off x="4530968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4530971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内容占位符 50"/>
          <p:cNvSpPr>
            <a:spLocks noGrp="1"/>
          </p:cNvSpPr>
          <p:nvPr>
            <p:ph sz="quarter" idx="23"/>
          </p:nvPr>
        </p:nvSpPr>
        <p:spPr>
          <a:xfrm>
            <a:off x="8187470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4"/>
          </p:nvPr>
        </p:nvSpPr>
        <p:spPr>
          <a:xfrm>
            <a:off x="8187473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332644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地图为背景，分区描述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6881" y="1279968"/>
            <a:ext cx="8131675" cy="4658502"/>
          </a:xfrm>
          <a:prstGeom prst="rect">
            <a:avLst/>
          </a:prstGeom>
        </p:spPr>
      </p:pic>
      <p:sp>
        <p:nvSpPr>
          <p:cNvPr id="53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4952582" y="2806639"/>
            <a:ext cx="3080628" cy="10016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 algn="ctr">
              <a:buNone/>
              <a:defRPr sz="16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4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838201" y="103850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3043516" y="1058870"/>
            <a:ext cx="259528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6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5808192" y="1065379"/>
            <a:ext cx="254166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7" name="文本占位符 40"/>
          <p:cNvSpPr>
            <a:spLocks noGrp="1"/>
          </p:cNvSpPr>
          <p:nvPr>
            <p:ph type="body" sz="quarter" idx="29"/>
          </p:nvPr>
        </p:nvSpPr>
        <p:spPr>
          <a:xfrm>
            <a:off x="8604737" y="1085741"/>
            <a:ext cx="2755601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30"/>
          </p:nvPr>
        </p:nvSpPr>
        <p:spPr>
          <a:xfrm>
            <a:off x="853177" y="4967269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文本占位符 40"/>
          <p:cNvSpPr>
            <a:spLocks noGrp="1"/>
          </p:cNvSpPr>
          <p:nvPr>
            <p:ph type="body" sz="quarter" idx="31"/>
          </p:nvPr>
        </p:nvSpPr>
        <p:spPr>
          <a:xfrm>
            <a:off x="3058493" y="4987631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32"/>
          </p:nvPr>
        </p:nvSpPr>
        <p:spPr>
          <a:xfrm>
            <a:off x="5352346" y="4994140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33"/>
          </p:nvPr>
        </p:nvSpPr>
        <p:spPr>
          <a:xfrm>
            <a:off x="7557662" y="501450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40"/>
          <p:cNvSpPr>
            <a:spLocks noGrp="1"/>
          </p:cNvSpPr>
          <p:nvPr>
            <p:ph type="body" sz="quarter" idx="34"/>
          </p:nvPr>
        </p:nvSpPr>
        <p:spPr>
          <a:xfrm>
            <a:off x="848147" y="205312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4" name="文本占位符 40"/>
          <p:cNvSpPr>
            <a:spLocks noGrp="1"/>
          </p:cNvSpPr>
          <p:nvPr>
            <p:ph type="body" sz="quarter" idx="35"/>
          </p:nvPr>
        </p:nvSpPr>
        <p:spPr>
          <a:xfrm>
            <a:off x="849923" y="303531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5" name="文本占位符 40"/>
          <p:cNvSpPr>
            <a:spLocks noGrp="1"/>
          </p:cNvSpPr>
          <p:nvPr>
            <p:ph type="body" sz="quarter" idx="36"/>
          </p:nvPr>
        </p:nvSpPr>
        <p:spPr>
          <a:xfrm>
            <a:off x="848190" y="4009633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6" name="文本占位符 40"/>
          <p:cNvSpPr>
            <a:spLocks noGrp="1"/>
          </p:cNvSpPr>
          <p:nvPr>
            <p:ph type="body" sz="quarter" idx="37"/>
          </p:nvPr>
        </p:nvSpPr>
        <p:spPr>
          <a:xfrm>
            <a:off x="9319591" y="206939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7" name="文本占位符 40"/>
          <p:cNvSpPr>
            <a:spLocks noGrp="1"/>
          </p:cNvSpPr>
          <p:nvPr>
            <p:ph type="body" sz="quarter" idx="38"/>
          </p:nvPr>
        </p:nvSpPr>
        <p:spPr>
          <a:xfrm>
            <a:off x="9321367" y="305158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8" name="文本占位符 40"/>
          <p:cNvSpPr>
            <a:spLocks noGrp="1"/>
          </p:cNvSpPr>
          <p:nvPr>
            <p:ph type="body" sz="quarter" idx="39"/>
          </p:nvPr>
        </p:nvSpPr>
        <p:spPr>
          <a:xfrm>
            <a:off x="9319634" y="402589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3815435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1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3492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2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3000777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6" name="内容占位符 50"/>
          <p:cNvSpPr>
            <a:spLocks noGrp="1"/>
          </p:cNvSpPr>
          <p:nvPr>
            <p:ph sz="quarter" idx="13"/>
          </p:nvPr>
        </p:nvSpPr>
        <p:spPr>
          <a:xfrm>
            <a:off x="2996155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7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5126946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8" name="内容占位符 50"/>
          <p:cNvSpPr>
            <a:spLocks noGrp="1"/>
          </p:cNvSpPr>
          <p:nvPr>
            <p:ph sz="quarter" idx="15"/>
          </p:nvPr>
        </p:nvSpPr>
        <p:spPr>
          <a:xfrm>
            <a:off x="5122324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10"/>
          <p:cNvSpPr>
            <a:spLocks noGrp="1"/>
          </p:cNvSpPr>
          <p:nvPr>
            <p:ph type="body" sz="quarter" idx="16"/>
          </p:nvPr>
        </p:nvSpPr>
        <p:spPr>
          <a:xfrm>
            <a:off x="7255704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0" name="内容占位符 50"/>
          <p:cNvSpPr>
            <a:spLocks noGrp="1"/>
          </p:cNvSpPr>
          <p:nvPr>
            <p:ph sz="quarter" idx="17"/>
          </p:nvPr>
        </p:nvSpPr>
        <p:spPr>
          <a:xfrm>
            <a:off x="7251082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1" name="文本占位符 10"/>
          <p:cNvSpPr>
            <a:spLocks noGrp="1"/>
          </p:cNvSpPr>
          <p:nvPr>
            <p:ph type="body" sz="quarter" idx="18"/>
          </p:nvPr>
        </p:nvSpPr>
        <p:spPr>
          <a:xfrm>
            <a:off x="9381873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2" name="内容占位符 50"/>
          <p:cNvSpPr>
            <a:spLocks noGrp="1"/>
          </p:cNvSpPr>
          <p:nvPr>
            <p:ph sz="quarter" idx="19"/>
          </p:nvPr>
        </p:nvSpPr>
        <p:spPr>
          <a:xfrm>
            <a:off x="9377251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401370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2：图+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7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20500" y="4197509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6828247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4：技术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3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4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27977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5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5"/>
            <a:ext cx="10515226" cy="1450407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389474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5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9131658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建议、决策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826478" y="1449535"/>
            <a:ext cx="10717823" cy="4435451"/>
            <a:chOff x="431515" y="1456045"/>
            <a:chExt cx="10960885" cy="426152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31515" y="1456045"/>
              <a:ext cx="10960884" cy="4261524"/>
            </a:xfrm>
            <a:custGeom>
              <a:avLst/>
              <a:gdLst>
                <a:gd name="connsiteX0" fmla="*/ 0 w 9160565"/>
                <a:gd name="connsiteY0" fmla="*/ 0 h 4261524"/>
                <a:gd name="connsiteX1" fmla="*/ 9160565 w 9160565"/>
                <a:gd name="connsiteY1" fmla="*/ 0 h 4261524"/>
                <a:gd name="connsiteX2" fmla="*/ 9160565 w 9160565"/>
                <a:gd name="connsiteY2" fmla="*/ 4261524 h 4261524"/>
                <a:gd name="connsiteX3" fmla="*/ 9072926 w 9160565"/>
                <a:gd name="connsiteY3" fmla="*/ 4261524 h 4261524"/>
                <a:gd name="connsiteX4" fmla="*/ 8674941 w 9160565"/>
                <a:gd name="connsiteY4" fmla="*/ 4239291 h 4261524"/>
                <a:gd name="connsiteX5" fmla="*/ 2478869 w 9160565"/>
                <a:gd name="connsiteY5" fmla="*/ 3329847 h 4261524"/>
                <a:gd name="connsiteX6" fmla="*/ 141526 w 9160565"/>
                <a:gd name="connsiteY6" fmla="*/ 3690946 h 4261524"/>
                <a:gd name="connsiteX7" fmla="*/ 0 w 9160565"/>
                <a:gd name="connsiteY7" fmla="*/ 3741647 h 426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60565" h="4261524">
                  <a:moveTo>
                    <a:pt x="0" y="0"/>
                  </a:moveTo>
                  <a:lnTo>
                    <a:pt x="9160565" y="0"/>
                  </a:lnTo>
                  <a:lnTo>
                    <a:pt x="9160565" y="4261524"/>
                  </a:lnTo>
                  <a:lnTo>
                    <a:pt x="9072926" y="4261524"/>
                  </a:lnTo>
                  <a:lnTo>
                    <a:pt x="8674941" y="4239291"/>
                  </a:lnTo>
                  <a:cubicBezTo>
                    <a:pt x="6792959" y="4082393"/>
                    <a:pt x="4646700" y="3326875"/>
                    <a:pt x="2478869" y="3329847"/>
                  </a:cubicBezTo>
                  <a:cubicBezTo>
                    <a:pt x="1698778" y="3330917"/>
                    <a:pt x="915894" y="3430204"/>
                    <a:pt x="141526" y="3690946"/>
                  </a:cubicBezTo>
                  <a:lnTo>
                    <a:pt x="0" y="3741647"/>
                  </a:lnTo>
                  <a:close/>
                </a:path>
              </a:pathLst>
            </a:custGeom>
          </p:spPr>
        </p:pic>
        <p:sp>
          <p:nvSpPr>
            <p:cNvPr id="7" name="ïṩḻîḍe"/>
            <p:cNvSpPr/>
            <p:nvPr/>
          </p:nvSpPr>
          <p:spPr>
            <a:xfrm>
              <a:off x="431516" y="1456045"/>
              <a:ext cx="10960884" cy="3872419"/>
            </a:xfrm>
            <a:custGeom>
              <a:avLst/>
              <a:gdLst>
                <a:gd name="connsiteX0" fmla="*/ 20636 w 46816955"/>
                <a:gd name="connsiteY0" fmla="*/ 0 h 21485320"/>
                <a:gd name="connsiteX1" fmla="*/ 46816955 w 46816955"/>
                <a:gd name="connsiteY1" fmla="*/ 0 h 21485320"/>
                <a:gd name="connsiteX2" fmla="*/ 46816955 w 46816955"/>
                <a:gd name="connsiteY2" fmla="*/ 11114 h 21485320"/>
                <a:gd name="connsiteX3" fmla="*/ 46816955 w 46816955"/>
                <a:gd name="connsiteY3" fmla="*/ 7385453 h 21485320"/>
                <a:gd name="connsiteX4" fmla="*/ 46816955 w 46816955"/>
                <a:gd name="connsiteY4" fmla="*/ 7639874 h 21485320"/>
                <a:gd name="connsiteX5" fmla="*/ 46816955 w 46816955"/>
                <a:gd name="connsiteY5" fmla="*/ 8741664 h 21485320"/>
                <a:gd name="connsiteX6" fmla="*/ 46816955 w 46816955"/>
                <a:gd name="connsiteY6" fmla="*/ 20296588 h 21485320"/>
                <a:gd name="connsiteX7" fmla="*/ 46217883 w 46816955"/>
                <a:gd name="connsiteY7" fmla="*/ 20487596 h 21485320"/>
                <a:gd name="connsiteX8" fmla="*/ 14692522 w 46816955"/>
                <a:gd name="connsiteY8" fmla="*/ 16453010 h 21485320"/>
                <a:gd name="connsiteX9" fmla="*/ 0 w 46816955"/>
                <a:gd name="connsiteY9" fmla="*/ 21485320 h 21485320"/>
                <a:gd name="connsiteX10" fmla="*/ 0 w 46816955"/>
                <a:gd name="connsiteY10" fmla="*/ 8741664 h 21485320"/>
                <a:gd name="connsiteX11" fmla="*/ 0 w 46816955"/>
                <a:gd name="connsiteY11" fmla="*/ 7385453 h 21485320"/>
                <a:gd name="connsiteX12" fmla="*/ 0 w 46816955"/>
                <a:gd name="connsiteY12" fmla="*/ 11114 h 21485320"/>
                <a:gd name="connsiteX13" fmla="*/ 20636 w 46816955"/>
                <a:gd name="connsiteY13" fmla="*/ 11114 h 2148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816955" h="21485320">
                  <a:moveTo>
                    <a:pt x="20636" y="0"/>
                  </a:moveTo>
                  <a:lnTo>
                    <a:pt x="46816955" y="0"/>
                  </a:lnTo>
                  <a:lnTo>
                    <a:pt x="46816955" y="11114"/>
                  </a:lnTo>
                  <a:lnTo>
                    <a:pt x="46816955" y="7385453"/>
                  </a:lnTo>
                  <a:lnTo>
                    <a:pt x="46816955" y="7639874"/>
                  </a:lnTo>
                  <a:lnTo>
                    <a:pt x="46816955" y="8741664"/>
                  </a:lnTo>
                  <a:lnTo>
                    <a:pt x="46816955" y="20296588"/>
                  </a:lnTo>
                  <a:lnTo>
                    <a:pt x="46217883" y="20487596"/>
                  </a:lnTo>
                  <a:cubicBezTo>
                    <a:pt x="37375891" y="23076520"/>
                    <a:pt x="26109951" y="16433430"/>
                    <a:pt x="14692522" y="16453010"/>
                  </a:cubicBezTo>
                  <a:cubicBezTo>
                    <a:pt x="9762267" y="16461466"/>
                    <a:pt x="4803768" y="17712288"/>
                    <a:pt x="0" y="21485320"/>
                  </a:cubicBezTo>
                  <a:lnTo>
                    <a:pt x="0" y="8741664"/>
                  </a:lnTo>
                  <a:lnTo>
                    <a:pt x="0" y="7385453"/>
                  </a:lnTo>
                  <a:lnTo>
                    <a:pt x="0" y="11114"/>
                  </a:lnTo>
                  <a:lnTo>
                    <a:pt x="20636" y="11114"/>
                  </a:lnTo>
                  <a:close/>
                </a:path>
              </a:pathLst>
            </a:custGeom>
            <a:solidFill>
              <a:schemeClr val="tx2">
                <a:lumMod val="95000"/>
                <a:alpha val="70000"/>
              </a:schemeClr>
            </a:solidFill>
            <a:ln w="3175">
              <a:noFill/>
              <a:prstDash val="sysDash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87"/>
              <a:endParaRPr lang="en-US" sz="2800" b="1">
                <a:solidFill>
                  <a:srgbClr val="666666"/>
                </a:solidFill>
                <a:cs typeface="+mn-ea"/>
                <a:sym typeface="微软雅黑" panose="020B0503020204020204" pitchFamily="34" charset="-122"/>
              </a:endParaRPr>
            </a:p>
          </p:txBody>
        </p:sp>
      </p:grpSp>
      <p:sp>
        <p:nvSpPr>
          <p:cNvPr id="9" name="íṣļíḓé"/>
          <p:cNvSpPr/>
          <p:nvPr userDrawn="1"/>
        </p:nvSpPr>
        <p:spPr bwMode="auto">
          <a:xfrm>
            <a:off x="4470246" y="4269975"/>
            <a:ext cx="6915375" cy="1752164"/>
          </a:xfrm>
          <a:custGeom>
            <a:avLst/>
            <a:gdLst>
              <a:gd name="T0" fmla="*/ 0 w 1250"/>
              <a:gd name="T1" fmla="*/ 24 h 305"/>
              <a:gd name="T2" fmla="*/ 1250 w 1250"/>
              <a:gd name="T3" fmla="*/ 186 h 305"/>
              <a:gd name="T4" fmla="*/ 0 w 1250"/>
              <a:gd name="T5" fmla="*/ 24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50" h="305">
                <a:moveTo>
                  <a:pt x="0" y="24"/>
                </a:moveTo>
                <a:cubicBezTo>
                  <a:pt x="389" y="21"/>
                  <a:pt x="900" y="305"/>
                  <a:pt x="1250" y="186"/>
                </a:cubicBezTo>
                <a:cubicBezTo>
                  <a:pt x="856" y="265"/>
                  <a:pt x="425" y="0"/>
                  <a:pt x="0" y="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1800">
              <a:solidFill>
                <a:srgbClr val="1D1D1A"/>
              </a:solidFill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26477" y="1462740"/>
            <a:ext cx="10717823" cy="4384145"/>
          </a:xfrm>
          <a:prstGeom prst="rect">
            <a:avLst/>
          </a:prstGeom>
        </p:spPr>
        <p:txBody>
          <a:bodyPr/>
          <a:lstStyle>
            <a:lvl1pPr marL="285721" indent="-285721">
              <a:lnSpc>
                <a:spcPct val="200000"/>
              </a:lnSpc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706099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7112865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000" y="6319872"/>
            <a:ext cx="1269075" cy="271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916954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74" dirty="0">
                <a:solidFill>
                  <a:srgbClr val="1D1D1B"/>
                </a:solidFill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695326" y="6403223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911310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3050"/>
            <a:ext cx="10740640" cy="99340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8B3F0C-616F-224A-B32F-9F9BF5EEE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26021" y="1059791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4pPr>
            <a:lvl5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9026" marR="0" lvl="1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99731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179808"/>
            <a:ext cx="10980000" cy="468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0000" y="720000"/>
            <a:ext cx="10980000" cy="5040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fld id="{3DB258A4-DA9C-44CA-845E-816961130302}" type="slidenum">
              <a:rPr lang="de-DE" altLang="zh-CN">
                <a:solidFill>
                  <a:srgbClr val="000000"/>
                </a:solidFill>
              </a:rPr>
              <a:pPr/>
              <a:t>‹#›</a:t>
            </a:fld>
            <a:endParaRPr lang="en-GB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32442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2102" y="112363"/>
            <a:ext cx="11342766" cy="840659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rgbClr val="990000"/>
                </a:solidFill>
                <a:latin typeface="黑体" pitchFamily="49" charset="-122"/>
                <a:ea typeface="黑体" pitchFamily="49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5717504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6" y="456135"/>
            <a:ext cx="10740639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48" indent="0" algn="ctr">
              <a:buNone/>
              <a:defRPr sz="2597"/>
            </a:lvl2pPr>
            <a:lvl3pPr marL="1187293" indent="0" algn="ctr">
              <a:buNone/>
              <a:defRPr sz="2337"/>
            </a:lvl3pPr>
            <a:lvl4pPr marL="1780942" indent="0" algn="ctr">
              <a:buNone/>
              <a:defRPr sz="2079"/>
            </a:lvl4pPr>
            <a:lvl5pPr marL="2374589" indent="0" algn="ctr">
              <a:buNone/>
              <a:defRPr sz="2079"/>
            </a:lvl5pPr>
            <a:lvl6pPr marL="2968235" indent="0" algn="ctr">
              <a:buNone/>
              <a:defRPr sz="2079"/>
            </a:lvl6pPr>
            <a:lvl7pPr marL="3561882" indent="0" algn="ctr">
              <a:buNone/>
              <a:defRPr sz="2079"/>
            </a:lvl7pPr>
            <a:lvl8pPr marL="4155531" indent="0" algn="ctr">
              <a:buNone/>
              <a:defRPr sz="2079"/>
            </a:lvl8pPr>
            <a:lvl9pPr marL="4749176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048619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26023" y="1512877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12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886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575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109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575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627" indent="-171086">
              <a:buFont typeface="Arial" panose="020B0604020202020204" pitchFamily="34" charset="0"/>
              <a:buChar char="•"/>
              <a:tabLst>
                <a:tab pos="1207906" algn="ctr"/>
              </a:tabLst>
              <a:defRPr sz="1299" baseline="0"/>
            </a:lvl4pPr>
            <a:lvl5pPr marL="525627" indent="-171086">
              <a:buFont typeface="Arial" panose="020B0604020202020204" pitchFamily="34" charset="0"/>
              <a:buChar char="•"/>
              <a:tabLst>
                <a:tab pos="1207906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886" marR="0" lvl="1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09" marR="0" lvl="2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09" marR="0" lvl="2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30145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Layout" Target="../slideLayouts/slideLayout41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45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0.jpe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1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51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28" Type="http://schemas.openxmlformats.org/officeDocument/2006/relationships/image" Target="../media/image23.tiff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4.tif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tiff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1.jpe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9" Type="http://schemas.openxmlformats.org/officeDocument/2006/relationships/image" Target="../media/image13.jp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7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9181AA-8E93-7743-ADEB-8A06A0DFC13A}"/>
              </a:ext>
            </a:extLst>
          </p:cNvPr>
          <p:cNvSpPr/>
          <p:nvPr userDrawn="1"/>
        </p:nvSpPr>
        <p:spPr>
          <a:xfrm>
            <a:off x="0" y="5590903"/>
            <a:ext cx="12196763" cy="12670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8B5C1-4D37-8442-902D-D86F9BBDE27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8751" y="5970991"/>
            <a:ext cx="2260800" cy="48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4" r:id="rId4"/>
    <p:sldLayoutId id="2147483923" r:id="rId5"/>
    <p:sldLayoutId id="2147483924" r:id="rId6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F72FAD7-C8C3-754A-A498-D3A7EC29A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9309" y="6270653"/>
            <a:ext cx="1982316" cy="153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6684" y="5970032"/>
            <a:ext cx="2256665" cy="49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4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7" r:id="rId3"/>
    <p:sldLayoutId id="2147484078" r:id="rId4"/>
    <p:sldLayoutId id="2147484079" r:id="rId5"/>
    <p:sldLayoutId id="2147484080" r:id="rId6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914034" rtl="0" eaLnBrk="1" latinLnBrk="0" hangingPunct="1">
        <a:lnSpc>
          <a:spcPts val="3439"/>
        </a:lnSpc>
        <a:spcBef>
          <a:spcPct val="0"/>
        </a:spcBef>
        <a:buNone/>
        <a:defRPr sz="3199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034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017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034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051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068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3594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1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34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1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</a:t>
              </a:r>
              <a:r>
                <a:rPr kumimoji="1" lang="en-US" altLang="zh-CN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XX</a:t>
              </a:r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0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73" y="1474269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Copyright©2018 Huawei Technologies Co., Ltd.</a:t>
            </a:r>
            <a:b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Arial" panose="020B0604020202020204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Arial" panose="020B0604020202020204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5498" y="5237637"/>
            <a:ext cx="1869596" cy="4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77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79" descr="d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6224590"/>
            <a:ext cx="1220523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" name="Text Box 8"/>
          <p:cNvSpPr txBox="1">
            <a:spLocks noChangeArrowheads="1"/>
          </p:cNvSpPr>
          <p:nvPr/>
        </p:nvSpPr>
        <p:spPr bwMode="auto">
          <a:xfrm>
            <a:off x="1007928" y="6451600"/>
            <a:ext cx="268137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80114" bIns="0">
            <a:spAutoFit/>
          </a:bodyPr>
          <a:lstStyle>
            <a:lvl1pPr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HUAWEI TECHNOLOGIES CO., LTD.</a:t>
            </a:r>
          </a:p>
        </p:txBody>
      </p:sp>
      <p:pic>
        <p:nvPicPr>
          <p:cNvPr id="10244" name="Picture 9" descr="8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15746" y="6386515"/>
            <a:ext cx="174905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007928" y="325440"/>
            <a:ext cx="10180909" cy="87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0064" rIns="80129" bIns="4006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48" name="Rectangle 6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07928" y="1628777"/>
            <a:ext cx="10180909" cy="419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0142" tIns="40070" rIns="80142" bIns="400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49" name="Rectangle 15"/>
          <p:cNvSpPr>
            <a:spLocks noChangeArrowheads="1"/>
          </p:cNvSpPr>
          <p:nvPr/>
        </p:nvSpPr>
        <p:spPr bwMode="auto">
          <a:xfrm>
            <a:off x="-2604517" y="692150"/>
            <a:ext cx="2460528" cy="550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英文标题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:32-35pt 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R153 G0 B0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 LT Medium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342900" indent="-342900" algn="r" defTabSz="914400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中文标题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:30-32pt 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R153 G0 B0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黑体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英文正文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:20-22pt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 :18pt  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 LT Regular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342900" indent="-342900" algn="r" defTabSz="914400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中文正文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:18-20pt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):18pt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细黑体</a:t>
            </a:r>
            <a:r>
              <a:rPr lang="zh-CN" altLang="en-US" sz="1100" b="1">
                <a:solidFill>
                  <a:srgbClr val="FFFFFF"/>
                </a:solidFill>
                <a:latin typeface="Arial" pitchFamily="34" charset="0"/>
              </a:rPr>
              <a:t> </a:t>
            </a:r>
          </a:p>
        </p:txBody>
      </p:sp>
      <p:grpSp>
        <p:nvGrpSpPr>
          <p:cNvPr id="10250" name="Group 16"/>
          <p:cNvGrpSpPr>
            <a:grpSpLocks/>
          </p:cNvGrpSpPr>
          <p:nvPr/>
        </p:nvGrpSpPr>
        <p:grpSpPr bwMode="auto">
          <a:xfrm>
            <a:off x="12438159" y="3511550"/>
            <a:ext cx="1226030" cy="3224212"/>
            <a:chOff x="5839" y="2251"/>
            <a:chExt cx="579" cy="2031"/>
          </a:xfrm>
        </p:grpSpPr>
        <p:sp>
          <p:nvSpPr>
            <p:cNvPr id="10253" name="Rectangle 17"/>
            <p:cNvSpPr>
              <a:spLocks noChangeArrowheads="1"/>
            </p:cNvSpPr>
            <p:nvPr userDrawn="1"/>
          </p:nvSpPr>
          <p:spPr bwMode="auto">
            <a:xfrm>
              <a:off x="5839" y="3143"/>
              <a:ext cx="579" cy="2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25" tIns="45712" rIns="91425" bIns="45712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itchFamily="34" charset="0"/>
                <a:ea typeface="宋体" pitchFamily="2" charset="-122"/>
              </a:endParaRPr>
            </a:p>
          </p:txBody>
        </p:sp>
        <p:grpSp>
          <p:nvGrpSpPr>
            <p:cNvPr id="10254" name="Group 18"/>
            <p:cNvGrpSpPr>
              <a:grpSpLocks/>
            </p:cNvGrpSpPr>
            <p:nvPr userDrawn="1"/>
          </p:nvGrpSpPr>
          <p:grpSpPr bwMode="auto">
            <a:xfrm>
              <a:off x="5893" y="2387"/>
              <a:ext cx="466" cy="115"/>
              <a:chOff x="5893" y="2387"/>
              <a:chExt cx="466" cy="115"/>
            </a:xfrm>
          </p:grpSpPr>
          <p:sp>
            <p:nvSpPr>
              <p:cNvPr id="10315" name="Rectangle 19"/>
              <p:cNvSpPr>
                <a:spLocks noChangeArrowheads="1"/>
              </p:cNvSpPr>
              <p:nvPr userDrawn="1"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6" name="Rectangle 20"/>
              <p:cNvSpPr>
                <a:spLocks noChangeArrowheads="1"/>
              </p:cNvSpPr>
              <p:nvPr userDrawn="1"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7" name="Rectangle 21"/>
              <p:cNvSpPr>
                <a:spLocks noChangeArrowheads="1"/>
              </p:cNvSpPr>
              <p:nvPr userDrawn="1"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8" name="Rectangle 22"/>
              <p:cNvSpPr>
                <a:spLocks noChangeArrowheads="1"/>
              </p:cNvSpPr>
              <p:nvPr userDrawn="1"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5" name="Group 23"/>
            <p:cNvGrpSpPr>
              <a:grpSpLocks/>
            </p:cNvGrpSpPr>
            <p:nvPr userDrawn="1"/>
          </p:nvGrpSpPr>
          <p:grpSpPr bwMode="auto">
            <a:xfrm>
              <a:off x="5893" y="2523"/>
              <a:ext cx="466" cy="115"/>
              <a:chOff x="5893" y="2523"/>
              <a:chExt cx="466" cy="115"/>
            </a:xfrm>
          </p:grpSpPr>
          <p:sp>
            <p:nvSpPr>
              <p:cNvPr id="10311" name="Rectangle 24"/>
              <p:cNvSpPr>
                <a:spLocks noChangeArrowheads="1"/>
              </p:cNvSpPr>
              <p:nvPr userDrawn="1"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2" name="Rectangle 25"/>
              <p:cNvSpPr>
                <a:spLocks noChangeArrowheads="1"/>
              </p:cNvSpPr>
              <p:nvPr userDrawn="1"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3" name="Rectangle 26"/>
              <p:cNvSpPr>
                <a:spLocks noChangeArrowheads="1"/>
              </p:cNvSpPr>
              <p:nvPr userDrawn="1"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4" name="Rectangle 27"/>
              <p:cNvSpPr>
                <a:spLocks noChangeArrowheads="1"/>
              </p:cNvSpPr>
              <p:nvPr userDrawn="1"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6" name="Group 28"/>
            <p:cNvGrpSpPr>
              <a:grpSpLocks/>
            </p:cNvGrpSpPr>
            <p:nvPr userDrawn="1"/>
          </p:nvGrpSpPr>
          <p:grpSpPr bwMode="auto">
            <a:xfrm>
              <a:off x="5893" y="2659"/>
              <a:ext cx="466" cy="115"/>
              <a:chOff x="5893" y="2659"/>
              <a:chExt cx="466" cy="115"/>
            </a:xfrm>
          </p:grpSpPr>
          <p:sp>
            <p:nvSpPr>
              <p:cNvPr id="10307" name="Rectangle 29"/>
              <p:cNvSpPr>
                <a:spLocks noChangeArrowheads="1"/>
              </p:cNvSpPr>
              <p:nvPr userDrawn="1"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8" name="Rectangle 30"/>
              <p:cNvSpPr>
                <a:spLocks noChangeArrowheads="1"/>
              </p:cNvSpPr>
              <p:nvPr userDrawn="1"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9" name="Rectangle 31"/>
              <p:cNvSpPr>
                <a:spLocks noChangeArrowheads="1"/>
              </p:cNvSpPr>
              <p:nvPr userDrawn="1"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0" name="Rectangle 32"/>
              <p:cNvSpPr>
                <a:spLocks noChangeArrowheads="1"/>
              </p:cNvSpPr>
              <p:nvPr userDrawn="1"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7" name="Group 33"/>
            <p:cNvGrpSpPr>
              <a:grpSpLocks/>
            </p:cNvGrpSpPr>
            <p:nvPr userDrawn="1"/>
          </p:nvGrpSpPr>
          <p:grpSpPr bwMode="auto">
            <a:xfrm>
              <a:off x="5893" y="2251"/>
              <a:ext cx="466" cy="119"/>
              <a:chOff x="5893" y="2251"/>
              <a:chExt cx="466" cy="119"/>
            </a:xfrm>
          </p:grpSpPr>
          <p:sp>
            <p:nvSpPr>
              <p:cNvPr id="10303" name="Rectangle 34"/>
              <p:cNvSpPr>
                <a:spLocks noChangeArrowheads="1"/>
              </p:cNvSpPr>
              <p:nvPr userDrawn="1"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4" name="Rectangle 35"/>
              <p:cNvSpPr>
                <a:spLocks noChangeArrowheads="1"/>
              </p:cNvSpPr>
              <p:nvPr userDrawn="1"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5" name="Rectangle 36"/>
              <p:cNvSpPr>
                <a:spLocks noChangeArrowheads="1"/>
              </p:cNvSpPr>
              <p:nvPr userDrawn="1"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6" name="Rectangle 37"/>
              <p:cNvSpPr>
                <a:spLocks noChangeArrowheads="1"/>
              </p:cNvSpPr>
              <p:nvPr userDrawn="1"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8" name="Group 38"/>
            <p:cNvGrpSpPr>
              <a:grpSpLocks/>
            </p:cNvGrpSpPr>
            <p:nvPr userDrawn="1"/>
          </p:nvGrpSpPr>
          <p:grpSpPr bwMode="auto">
            <a:xfrm>
              <a:off x="5893" y="2886"/>
              <a:ext cx="466" cy="115"/>
              <a:chOff x="5893" y="2886"/>
              <a:chExt cx="466" cy="115"/>
            </a:xfrm>
          </p:grpSpPr>
          <p:sp>
            <p:nvSpPr>
              <p:cNvPr id="10299" name="Rectangle 39"/>
              <p:cNvSpPr>
                <a:spLocks noChangeArrowheads="1"/>
              </p:cNvSpPr>
              <p:nvPr userDrawn="1"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0" name="Rectangle 40"/>
              <p:cNvSpPr>
                <a:spLocks noChangeArrowheads="1"/>
              </p:cNvSpPr>
              <p:nvPr userDrawn="1"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1" name="Rectangle 41"/>
              <p:cNvSpPr>
                <a:spLocks noChangeArrowheads="1"/>
              </p:cNvSpPr>
              <p:nvPr userDrawn="1"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2" name="Rectangle 42"/>
              <p:cNvSpPr>
                <a:spLocks noChangeArrowheads="1"/>
              </p:cNvSpPr>
              <p:nvPr userDrawn="1"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9" name="Group 43"/>
            <p:cNvGrpSpPr>
              <a:grpSpLocks/>
            </p:cNvGrpSpPr>
            <p:nvPr userDrawn="1"/>
          </p:nvGrpSpPr>
          <p:grpSpPr bwMode="auto">
            <a:xfrm>
              <a:off x="5893" y="3022"/>
              <a:ext cx="466" cy="115"/>
              <a:chOff x="5893" y="3022"/>
              <a:chExt cx="466" cy="115"/>
            </a:xfrm>
          </p:grpSpPr>
          <p:sp>
            <p:nvSpPr>
              <p:cNvPr id="10295" name="Rectangle 44"/>
              <p:cNvSpPr>
                <a:spLocks noChangeArrowheads="1"/>
              </p:cNvSpPr>
              <p:nvPr userDrawn="1"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6" name="Rectangle 45"/>
              <p:cNvSpPr>
                <a:spLocks noChangeArrowheads="1"/>
              </p:cNvSpPr>
              <p:nvPr userDrawn="1"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7" name="Rectangle 46"/>
              <p:cNvSpPr>
                <a:spLocks noChangeArrowheads="1"/>
              </p:cNvSpPr>
              <p:nvPr userDrawn="1"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8" name="Rectangle 47"/>
              <p:cNvSpPr>
                <a:spLocks noChangeArrowheads="1"/>
              </p:cNvSpPr>
              <p:nvPr userDrawn="1"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0" name="Group 48"/>
            <p:cNvGrpSpPr>
              <a:grpSpLocks/>
            </p:cNvGrpSpPr>
            <p:nvPr userDrawn="1"/>
          </p:nvGrpSpPr>
          <p:grpSpPr bwMode="auto">
            <a:xfrm>
              <a:off x="5893" y="3158"/>
              <a:ext cx="466" cy="115"/>
              <a:chOff x="5893" y="3158"/>
              <a:chExt cx="466" cy="115"/>
            </a:xfrm>
          </p:grpSpPr>
          <p:sp>
            <p:nvSpPr>
              <p:cNvPr id="10291" name="Rectangle 49"/>
              <p:cNvSpPr>
                <a:spLocks noChangeArrowheads="1"/>
              </p:cNvSpPr>
              <p:nvPr userDrawn="1"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2" name="Rectangle 50"/>
              <p:cNvSpPr>
                <a:spLocks noChangeArrowheads="1"/>
              </p:cNvSpPr>
              <p:nvPr userDrawn="1"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3" name="Rectangle 51"/>
              <p:cNvSpPr>
                <a:spLocks noChangeArrowheads="1"/>
              </p:cNvSpPr>
              <p:nvPr userDrawn="1"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4" name="Rectangle 52"/>
              <p:cNvSpPr>
                <a:spLocks noChangeArrowheads="1"/>
              </p:cNvSpPr>
              <p:nvPr userDrawn="1"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1" name="Group 53"/>
            <p:cNvGrpSpPr>
              <a:grpSpLocks/>
            </p:cNvGrpSpPr>
            <p:nvPr userDrawn="1"/>
          </p:nvGrpSpPr>
          <p:grpSpPr bwMode="auto">
            <a:xfrm>
              <a:off x="5893" y="3385"/>
              <a:ext cx="466" cy="115"/>
              <a:chOff x="5893" y="3385"/>
              <a:chExt cx="466" cy="115"/>
            </a:xfrm>
          </p:grpSpPr>
          <p:sp>
            <p:nvSpPr>
              <p:cNvPr id="10287" name="Rectangle 54"/>
              <p:cNvSpPr>
                <a:spLocks noChangeArrowheads="1"/>
              </p:cNvSpPr>
              <p:nvPr userDrawn="1"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8" name="Rectangle 55"/>
              <p:cNvSpPr>
                <a:spLocks noChangeArrowheads="1"/>
              </p:cNvSpPr>
              <p:nvPr userDrawn="1"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9" name="Rectangle 56"/>
              <p:cNvSpPr>
                <a:spLocks noChangeArrowheads="1"/>
              </p:cNvSpPr>
              <p:nvPr userDrawn="1"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0" name="Rectangle 57"/>
              <p:cNvSpPr>
                <a:spLocks noChangeArrowheads="1"/>
              </p:cNvSpPr>
              <p:nvPr userDrawn="1"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2" name="Group 58"/>
            <p:cNvGrpSpPr>
              <a:grpSpLocks/>
            </p:cNvGrpSpPr>
            <p:nvPr userDrawn="1"/>
          </p:nvGrpSpPr>
          <p:grpSpPr bwMode="auto">
            <a:xfrm>
              <a:off x="5893" y="3521"/>
              <a:ext cx="466" cy="115"/>
              <a:chOff x="5893" y="3521"/>
              <a:chExt cx="466" cy="115"/>
            </a:xfrm>
          </p:grpSpPr>
          <p:sp>
            <p:nvSpPr>
              <p:cNvPr id="10283" name="Rectangle 59"/>
              <p:cNvSpPr>
                <a:spLocks noChangeArrowheads="1"/>
              </p:cNvSpPr>
              <p:nvPr userDrawn="1"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4" name="Rectangle 60"/>
              <p:cNvSpPr>
                <a:spLocks noChangeArrowheads="1"/>
              </p:cNvSpPr>
              <p:nvPr userDrawn="1"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5" name="Rectangle 61"/>
              <p:cNvSpPr>
                <a:spLocks noChangeArrowheads="1"/>
              </p:cNvSpPr>
              <p:nvPr userDrawn="1"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6" name="Rectangle 62"/>
              <p:cNvSpPr>
                <a:spLocks noChangeArrowheads="1"/>
              </p:cNvSpPr>
              <p:nvPr userDrawn="1"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3" name="Group 63"/>
            <p:cNvGrpSpPr>
              <a:grpSpLocks/>
            </p:cNvGrpSpPr>
            <p:nvPr userDrawn="1"/>
          </p:nvGrpSpPr>
          <p:grpSpPr bwMode="auto">
            <a:xfrm>
              <a:off x="5893" y="3657"/>
              <a:ext cx="466" cy="115"/>
              <a:chOff x="5893" y="3657"/>
              <a:chExt cx="466" cy="115"/>
            </a:xfrm>
          </p:grpSpPr>
          <p:sp>
            <p:nvSpPr>
              <p:cNvPr id="10279" name="Rectangle 64"/>
              <p:cNvSpPr>
                <a:spLocks noChangeArrowheads="1"/>
              </p:cNvSpPr>
              <p:nvPr userDrawn="1"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0" name="Rectangle 65"/>
              <p:cNvSpPr>
                <a:spLocks noChangeArrowheads="1"/>
              </p:cNvSpPr>
              <p:nvPr userDrawn="1"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1" name="Rectangle 66"/>
              <p:cNvSpPr>
                <a:spLocks noChangeArrowheads="1"/>
              </p:cNvSpPr>
              <p:nvPr userDrawn="1"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2" name="Rectangle 67"/>
              <p:cNvSpPr>
                <a:spLocks noChangeArrowheads="1"/>
              </p:cNvSpPr>
              <p:nvPr userDrawn="1"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4" name="Group 68"/>
            <p:cNvGrpSpPr>
              <a:grpSpLocks/>
            </p:cNvGrpSpPr>
            <p:nvPr userDrawn="1"/>
          </p:nvGrpSpPr>
          <p:grpSpPr bwMode="auto">
            <a:xfrm>
              <a:off x="5893" y="3884"/>
              <a:ext cx="466" cy="115"/>
              <a:chOff x="5893" y="3884"/>
              <a:chExt cx="466" cy="115"/>
            </a:xfrm>
          </p:grpSpPr>
          <p:sp>
            <p:nvSpPr>
              <p:cNvPr id="10275" name="Rectangle 69"/>
              <p:cNvSpPr>
                <a:spLocks noChangeArrowheads="1"/>
              </p:cNvSpPr>
              <p:nvPr userDrawn="1"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6" name="Rectangle 70"/>
              <p:cNvSpPr>
                <a:spLocks noChangeArrowheads="1"/>
              </p:cNvSpPr>
              <p:nvPr userDrawn="1"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7" name="Rectangle 71"/>
              <p:cNvSpPr>
                <a:spLocks noChangeArrowheads="1"/>
              </p:cNvSpPr>
              <p:nvPr userDrawn="1"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8" name="Rectangle 72"/>
              <p:cNvSpPr>
                <a:spLocks noChangeArrowheads="1"/>
              </p:cNvSpPr>
              <p:nvPr userDrawn="1"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5" name="Group 73"/>
            <p:cNvGrpSpPr>
              <a:grpSpLocks/>
            </p:cNvGrpSpPr>
            <p:nvPr userDrawn="1"/>
          </p:nvGrpSpPr>
          <p:grpSpPr bwMode="auto">
            <a:xfrm>
              <a:off x="5893" y="4026"/>
              <a:ext cx="466" cy="115"/>
              <a:chOff x="5893" y="4026"/>
              <a:chExt cx="466" cy="115"/>
            </a:xfrm>
          </p:grpSpPr>
          <p:sp>
            <p:nvSpPr>
              <p:cNvPr id="10271" name="Rectangle 74"/>
              <p:cNvSpPr>
                <a:spLocks noChangeArrowheads="1"/>
              </p:cNvSpPr>
              <p:nvPr userDrawn="1"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2" name="Rectangle 75"/>
              <p:cNvSpPr>
                <a:spLocks noChangeArrowheads="1"/>
              </p:cNvSpPr>
              <p:nvPr userDrawn="1"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3" name="Rectangle 76"/>
              <p:cNvSpPr>
                <a:spLocks noChangeArrowheads="1"/>
              </p:cNvSpPr>
              <p:nvPr userDrawn="1"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4" name="Rectangle 77"/>
              <p:cNvSpPr>
                <a:spLocks noChangeArrowheads="1"/>
              </p:cNvSpPr>
              <p:nvPr userDrawn="1"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6" name="Group 78"/>
            <p:cNvGrpSpPr>
              <a:grpSpLocks/>
            </p:cNvGrpSpPr>
            <p:nvPr userDrawn="1"/>
          </p:nvGrpSpPr>
          <p:grpSpPr bwMode="auto">
            <a:xfrm>
              <a:off x="5893" y="4167"/>
              <a:ext cx="466" cy="115"/>
              <a:chOff x="5893" y="4167"/>
              <a:chExt cx="466" cy="115"/>
            </a:xfrm>
          </p:grpSpPr>
          <p:sp>
            <p:nvSpPr>
              <p:cNvPr id="10267" name="Rectangle 79"/>
              <p:cNvSpPr>
                <a:spLocks noChangeArrowheads="1"/>
              </p:cNvSpPr>
              <p:nvPr userDrawn="1"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68" name="Rectangle 80"/>
              <p:cNvSpPr>
                <a:spLocks noChangeArrowheads="1"/>
              </p:cNvSpPr>
              <p:nvPr userDrawn="1"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69" name="Rectangle 81"/>
              <p:cNvSpPr>
                <a:spLocks noChangeArrowheads="1"/>
              </p:cNvSpPr>
              <p:nvPr userDrawn="1"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0" name="Rectangle 82"/>
              <p:cNvSpPr>
                <a:spLocks noChangeArrowheads="1"/>
              </p:cNvSpPr>
              <p:nvPr userDrawn="1"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</p:grpSp>
      <p:sp>
        <p:nvSpPr>
          <p:cNvPr id="10251" name="Rectangle 83"/>
          <p:cNvSpPr>
            <a:spLocks noChangeArrowheads="1"/>
          </p:cNvSpPr>
          <p:nvPr/>
        </p:nvSpPr>
        <p:spPr bwMode="auto">
          <a:xfrm>
            <a:off x="12340754" y="1341439"/>
            <a:ext cx="1590238" cy="1333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配色参考方案：</a:t>
            </a:r>
          </a:p>
          <a:p>
            <a:pPr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建议同一页面内不超过四种颜色，以下是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13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组配色方案，同一页面内只选择一组使用。（仅供参考）</a:t>
            </a:r>
          </a:p>
        </p:txBody>
      </p:sp>
      <p:sp>
        <p:nvSpPr>
          <p:cNvPr id="10252" name="Rectangle 84"/>
          <p:cNvSpPr>
            <a:spLocks noChangeArrowheads="1"/>
          </p:cNvSpPr>
          <p:nvPr/>
        </p:nvSpPr>
        <p:spPr bwMode="auto">
          <a:xfrm>
            <a:off x="12340754" y="7938"/>
            <a:ext cx="1494951" cy="48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客户或者合作伙伴的标志放在右上角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.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79" name="Rectangle 21"/>
          <p:cNvSpPr>
            <a:spLocks noChangeArrowheads="1"/>
          </p:cNvSpPr>
          <p:nvPr/>
        </p:nvSpPr>
        <p:spPr bwMode="auto">
          <a:xfrm>
            <a:off x="5049595" y="6465937"/>
            <a:ext cx="1624301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82" tIns="0" rIns="80082" bIns="0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rgbClr val="000000"/>
                </a:solidFill>
              </a:rPr>
              <a:t>Huawei Confidential</a:t>
            </a:r>
          </a:p>
        </p:txBody>
      </p:sp>
      <p:sp>
        <p:nvSpPr>
          <p:cNvPr id="81" name="Rectangle 5"/>
          <p:cNvSpPr>
            <a:spLocks noChangeArrowheads="1"/>
          </p:cNvSpPr>
          <p:nvPr/>
        </p:nvSpPr>
        <p:spPr bwMode="auto">
          <a:xfrm>
            <a:off x="8484799" y="6489701"/>
            <a:ext cx="2405471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9144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altLang="zh-CN" sz="1200" dirty="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 </a:t>
            </a:r>
            <a:fld id="{A4C34F22-587E-473D-9099-376F4F013A30}" type="slidenum">
              <a:rPr lang="de-DE" altLang="zh-CN" sz="120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pPr defTabSz="9144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 sz="1200" dirty="0">
              <a:solidFill>
                <a:srgbClr val="000000"/>
              </a:solidFill>
              <a:latin typeface="FrutigerNext LT Bold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5219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8" r:id="rId1"/>
    <p:sldLayoutId id="2147484109" r:id="rId2"/>
    <p:sldLayoutId id="2147484110" r:id="rId3"/>
    <p:sldLayoutId id="2147484111" r:id="rId4"/>
  </p:sldLayoutIdLst>
  <p:transition advClick="0" advTm="8000">
    <p:fade thruBlk="1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Arial" pitchFamily="34" charset="0"/>
          <a:ea typeface="黑体" pitchFamily="49" charset="-122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9pPr>
    </p:titleStyle>
    <p:bodyStyle>
      <a:lvl1pPr marL="342900" indent="-3429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777777"/>
        </a:buClr>
        <a:buSzPct val="6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黑体" pitchFamily="49" charset="-122"/>
          <a:cs typeface="+mn-cs"/>
        </a:defRPr>
      </a:lvl1pPr>
      <a:lvl2pPr marL="742950" indent="-28575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p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Arial" pitchFamily="34" charset="0"/>
        <a:buChar char="~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</a:t>
              </a:r>
              <a:r>
                <a:rPr kumimoji="1" lang="en-US" altLang="zh-CN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XX</a:t>
              </a:r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22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2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63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3" r:id="rId1"/>
    <p:sldLayoutId id="2147484194" r:id="rId2"/>
    <p:sldLayoutId id="2147484195" r:id="rId3"/>
    <p:sldLayoutId id="2147484196" r:id="rId4"/>
    <p:sldLayoutId id="2147484197" r:id="rId5"/>
    <p:sldLayoutId id="2147484198" r:id="rId6"/>
    <p:sldLayoutId id="2147484199" r:id="rId7"/>
    <p:sldLayoutId id="2147484200" r:id="rId8"/>
    <p:sldLayoutId id="2147484201" r:id="rId9"/>
    <p:sldLayoutId id="2147484202" r:id="rId10"/>
    <p:sldLayoutId id="2147484203" r:id="rId11"/>
    <p:sldLayoutId id="2147484204" r:id="rId12"/>
    <p:sldLayoutId id="2147484205" r:id="rId13"/>
    <p:sldLayoutId id="2147484206" r:id="rId14"/>
    <p:sldLayoutId id="2147484207" r:id="rId15"/>
    <p:sldLayoutId id="2147484208" r:id="rId16"/>
    <p:sldLayoutId id="2147484209" r:id="rId17"/>
    <p:sldLayoutId id="2147484210" r:id="rId18"/>
    <p:sldLayoutId id="2147484211" r:id="rId19"/>
    <p:sldLayoutId id="2147484212" r:id="rId20"/>
    <p:sldLayoutId id="2147484213" r:id="rId21"/>
    <p:sldLayoutId id="2147484214" r:id="rId22"/>
    <p:sldLayoutId id="2147484215" r:id="rId23"/>
    <p:sldLayoutId id="2147484216" r:id="rId24"/>
    <p:sldLayoutId id="2147484217" r:id="rId25"/>
    <p:sldLayoutId id="2147484218" r:id="rId26"/>
  </p:sldLayoutIdLst>
  <p:hf hdr="0" ftr="0" dt="0"/>
  <p:txStyles>
    <p:titleStyle>
      <a:lvl1pPr algn="l" defTabSz="1187679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20" indent="-296920" algn="l" defTabSz="1187679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7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6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44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28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12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599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38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7639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84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679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52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36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20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04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688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072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96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63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9" y="1467870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Copyright©2020 Huawei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792140-33FB-E045-9071-EE8DB65F2A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3676" y="5237566"/>
            <a:ext cx="1875600" cy="40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9" descr="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224589"/>
            <a:ext cx="1220523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870291" y="6438900"/>
            <a:ext cx="2761242" cy="26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0124" tIns="40063" rIns="80124" bIns="40063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charset="0"/>
                <a:ea typeface="ＭＳ Ｐゴシック" panose="020B0600070205080204" pitchFamily="34" charset="-128"/>
              </a:rPr>
              <a:t>HUAWEI TECHNOLOGIES CO., LTD.</a:t>
            </a:r>
            <a:endParaRPr lang="en-US" altLang="zh-CN" sz="2200">
              <a:solidFill>
                <a:srgbClr val="000000"/>
              </a:solidFill>
              <a:latin typeface="Arial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8682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484798" y="6489701"/>
            <a:ext cx="2797208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85000"/>
              </a:lnSpc>
              <a:defRPr sz="1200" b="0">
                <a:solidFill>
                  <a:schemeClr val="tx1"/>
                </a:solidFill>
                <a:latin typeface="FrutigerNext LT Bold" pitchFamily="1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>
                <a:solidFill>
                  <a:srgbClr val="000000"/>
                </a:solidFill>
                <a:ea typeface="ＭＳ Ｐゴシック" panose="020B0600070205080204" pitchFamily="34" charset="-128"/>
              </a:rPr>
              <a:t>Page </a:t>
            </a:r>
            <a:fld id="{A8A1D718-7BEC-4CB7-8890-DD6742829983}" type="slidenum">
              <a:rPr lang="de-DE" altLang="zh-CN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30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540000" y="180000"/>
            <a:ext cx="10980000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139" tIns="40069" rIns="80139" bIns="4006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8693" name="Rectangle 21"/>
          <p:cNvSpPr>
            <a:spLocks noChangeArrowheads="1"/>
          </p:cNvSpPr>
          <p:nvPr/>
        </p:nvSpPr>
        <p:spPr bwMode="auto">
          <a:xfrm>
            <a:off x="5192095" y="6438900"/>
            <a:ext cx="1565979" cy="26553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92" tIns="40044" rIns="80092" bIns="40044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20" charset="0"/>
                <a:ea typeface="MS PGothic" pitchFamily="34" charset="-128"/>
              </a:rPr>
              <a:t>Huawei Confidential </a:t>
            </a:r>
          </a:p>
        </p:txBody>
      </p:sp>
      <p:sp>
        <p:nvSpPr>
          <p:cNvPr id="28694" name="Rectangle 22"/>
          <p:cNvSpPr>
            <a:spLocks noChangeArrowheads="1"/>
          </p:cNvSpPr>
          <p:nvPr/>
        </p:nvSpPr>
        <p:spPr bwMode="auto">
          <a:xfrm>
            <a:off x="-2545227" y="528638"/>
            <a:ext cx="2460528" cy="530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英文标题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:32-35pt 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 R153 G0 B0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内部使用字体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1100">
                <a:solidFill>
                  <a:srgbClr val="FFFFFF"/>
                </a:solidFill>
              </a:rPr>
              <a:t>FrutigerNext LT Medium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外部使用字体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 Arial</a:t>
            </a:r>
          </a:p>
          <a:p>
            <a:pPr algn="r" defTabSz="801688" fontAlgn="base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中文标题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:30-32pt 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 R153 G0 B0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黑体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英文正文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:20-22pt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子目录 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(2-5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级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) :18pt  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黑色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内部使用字体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1100">
                <a:solidFill>
                  <a:srgbClr val="FFFFFF"/>
                </a:solidFill>
              </a:rPr>
              <a:t>FrutigerNext LT Regular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外部使用字体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 Arial</a:t>
            </a:r>
          </a:p>
          <a:p>
            <a:pPr algn="r" defTabSz="801688" fontAlgn="base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中文正文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:18-20pt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子目录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(2-5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级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):18pt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黑色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细黑体 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34" name="Rectangle 62"/>
          <p:cNvSpPr>
            <a:spLocks noChangeArrowheads="1"/>
          </p:cNvSpPr>
          <p:nvPr/>
        </p:nvSpPr>
        <p:spPr bwMode="auto">
          <a:xfrm>
            <a:off x="12270876" y="1423988"/>
            <a:ext cx="1399663" cy="200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配色参考方案：</a:t>
            </a:r>
          </a:p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建议同一页面内不超过四种颜色，以下是</a:t>
            </a:r>
            <a:r>
              <a:rPr kumimoji="1" lang="en-US" altLang="zh-CN" sz="1100">
                <a:solidFill>
                  <a:srgbClr val="FFFFFF"/>
                </a:solidFill>
              </a:rPr>
              <a:t>13</a:t>
            </a:r>
            <a:r>
              <a:rPr kumimoji="1" lang="zh-CN" altLang="en-US" sz="1100">
                <a:solidFill>
                  <a:srgbClr val="FFFFFF"/>
                </a:solidFill>
              </a:rPr>
              <a:t>组配色方案，同一页面内只选择一组使用。（仅供参考）</a:t>
            </a: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zh-CN" altLang="en-US" sz="1100">
              <a:solidFill>
                <a:srgbClr val="FFFFFF"/>
              </a:solidFill>
            </a:endParaRPr>
          </a:p>
        </p:txBody>
      </p:sp>
      <p:sp>
        <p:nvSpPr>
          <p:cNvPr id="28737" name="Rectangle 65"/>
          <p:cNvSpPr>
            <a:spLocks noChangeArrowheads="1"/>
          </p:cNvSpPr>
          <p:nvPr/>
        </p:nvSpPr>
        <p:spPr bwMode="auto">
          <a:xfrm>
            <a:off x="12270876" y="-61913"/>
            <a:ext cx="1399663" cy="838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客户或者合作伙伴的标志放在右上角</a:t>
            </a:r>
            <a:r>
              <a:rPr kumimoji="1" lang="en-US" altLang="zh-CN" sz="1100">
                <a:solidFill>
                  <a:srgbClr val="FFFFFF"/>
                </a:solidFill>
              </a:rPr>
              <a:t>.</a:t>
            </a: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zh-CN" altLang="en-US" sz="1100">
              <a:solidFill>
                <a:srgbClr val="FFFFFF"/>
              </a:solidFill>
            </a:endParaRPr>
          </a:p>
        </p:txBody>
      </p:sp>
      <p:sp>
        <p:nvSpPr>
          <p:cNvPr id="28752" name="Rectangle 80"/>
          <p:cNvSpPr>
            <a:spLocks noChangeArrowheads="1"/>
          </p:cNvSpPr>
          <p:nvPr/>
        </p:nvSpPr>
        <p:spPr bwMode="auto">
          <a:xfrm>
            <a:off x="12364046" y="5020576"/>
            <a:ext cx="1226028" cy="30776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91425" tIns="45712" rIns="91425" bIns="45712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b="1">
              <a:solidFill>
                <a:srgbClr val="FFFFFF"/>
              </a:solidFill>
              <a:latin typeface="FrutigerNext LT Regular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036" name="Group 81"/>
          <p:cNvGrpSpPr>
            <a:grpSpLocks/>
          </p:cNvGrpSpPr>
          <p:nvPr/>
        </p:nvGrpSpPr>
        <p:grpSpPr bwMode="auto">
          <a:xfrm>
            <a:off x="12478391" y="3789363"/>
            <a:ext cx="986752" cy="182562"/>
            <a:chOff x="5893" y="2387"/>
            <a:chExt cx="466" cy="115"/>
          </a:xfrm>
        </p:grpSpPr>
        <p:sp>
          <p:nvSpPr>
            <p:cNvPr id="28754" name="Rectangle 82"/>
            <p:cNvSpPr>
              <a:spLocks noChangeArrowheads="1"/>
            </p:cNvSpPr>
            <p:nvPr userDrawn="1"/>
          </p:nvSpPr>
          <p:spPr bwMode="auto">
            <a:xfrm flipV="1">
              <a:off x="6010" y="2387"/>
              <a:ext cx="116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5" name="Rectangle 83"/>
            <p:cNvSpPr>
              <a:spLocks noChangeArrowheads="1"/>
            </p:cNvSpPr>
            <p:nvPr userDrawn="1"/>
          </p:nvSpPr>
          <p:spPr bwMode="auto">
            <a:xfrm flipV="1">
              <a:off x="6126" y="2387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6" name="Rectangle 84"/>
            <p:cNvSpPr>
              <a:spLocks noChangeArrowheads="1"/>
            </p:cNvSpPr>
            <p:nvPr userDrawn="1"/>
          </p:nvSpPr>
          <p:spPr bwMode="auto">
            <a:xfrm flipV="1">
              <a:off x="6242" y="2387"/>
              <a:ext cx="117" cy="115"/>
            </a:xfrm>
            <a:prstGeom prst="rect">
              <a:avLst/>
            </a:prstGeom>
            <a:solidFill>
              <a:srgbClr val="99660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7" name="Rectangle 85"/>
            <p:cNvSpPr>
              <a:spLocks noChangeArrowheads="1"/>
            </p:cNvSpPr>
            <p:nvPr userDrawn="1"/>
          </p:nvSpPr>
          <p:spPr bwMode="auto">
            <a:xfrm flipV="1">
              <a:off x="5893" y="2387"/>
              <a:ext cx="117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7" name="Group 86"/>
          <p:cNvGrpSpPr>
            <a:grpSpLocks/>
          </p:cNvGrpSpPr>
          <p:nvPr/>
        </p:nvGrpSpPr>
        <p:grpSpPr bwMode="auto">
          <a:xfrm>
            <a:off x="12478391" y="4005263"/>
            <a:ext cx="986752" cy="182562"/>
            <a:chOff x="5893" y="2523"/>
            <a:chExt cx="466" cy="115"/>
          </a:xfrm>
        </p:grpSpPr>
        <p:sp>
          <p:nvSpPr>
            <p:cNvPr id="28759" name="Rectangle 87"/>
            <p:cNvSpPr>
              <a:spLocks noChangeArrowheads="1"/>
            </p:cNvSpPr>
            <p:nvPr userDrawn="1"/>
          </p:nvSpPr>
          <p:spPr bwMode="auto">
            <a:xfrm flipV="1">
              <a:off x="6010" y="2523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0" name="Rectangle 88"/>
            <p:cNvSpPr>
              <a:spLocks noChangeArrowheads="1"/>
            </p:cNvSpPr>
            <p:nvPr userDrawn="1"/>
          </p:nvSpPr>
          <p:spPr bwMode="auto">
            <a:xfrm flipV="1">
              <a:off x="6126" y="2523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1" name="Rectangle 89"/>
            <p:cNvSpPr>
              <a:spLocks noChangeArrowheads="1"/>
            </p:cNvSpPr>
            <p:nvPr userDrawn="1"/>
          </p:nvSpPr>
          <p:spPr bwMode="auto">
            <a:xfrm flipV="1">
              <a:off x="6242" y="2523"/>
              <a:ext cx="117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2" name="Rectangle 90"/>
            <p:cNvSpPr>
              <a:spLocks noChangeArrowheads="1"/>
            </p:cNvSpPr>
            <p:nvPr userDrawn="1"/>
          </p:nvSpPr>
          <p:spPr bwMode="auto">
            <a:xfrm flipV="1">
              <a:off x="5893" y="2523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8" name="Group 91"/>
          <p:cNvGrpSpPr>
            <a:grpSpLocks/>
          </p:cNvGrpSpPr>
          <p:nvPr/>
        </p:nvGrpSpPr>
        <p:grpSpPr bwMode="auto">
          <a:xfrm>
            <a:off x="12478391" y="4221163"/>
            <a:ext cx="986752" cy="182562"/>
            <a:chOff x="5893" y="2659"/>
            <a:chExt cx="466" cy="115"/>
          </a:xfrm>
        </p:grpSpPr>
        <p:sp>
          <p:nvSpPr>
            <p:cNvPr id="28764" name="Rectangle 92"/>
            <p:cNvSpPr>
              <a:spLocks noChangeArrowheads="1"/>
            </p:cNvSpPr>
            <p:nvPr userDrawn="1"/>
          </p:nvSpPr>
          <p:spPr bwMode="auto">
            <a:xfrm flipV="1">
              <a:off x="6010" y="2659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5" name="Rectangle 93"/>
            <p:cNvSpPr>
              <a:spLocks noChangeArrowheads="1"/>
            </p:cNvSpPr>
            <p:nvPr userDrawn="1"/>
          </p:nvSpPr>
          <p:spPr bwMode="auto">
            <a:xfrm flipV="1">
              <a:off x="6126" y="2659"/>
              <a:ext cx="116" cy="115"/>
            </a:xfrm>
            <a:prstGeom prst="rect">
              <a:avLst/>
            </a:prstGeom>
            <a:solidFill>
              <a:srgbClr val="0099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6" name="Rectangle 94"/>
            <p:cNvSpPr>
              <a:spLocks noChangeArrowheads="1"/>
            </p:cNvSpPr>
            <p:nvPr userDrawn="1"/>
          </p:nvSpPr>
          <p:spPr bwMode="auto">
            <a:xfrm flipV="1">
              <a:off x="6242" y="2659"/>
              <a:ext cx="117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7" name="Rectangle 95"/>
            <p:cNvSpPr>
              <a:spLocks noChangeArrowheads="1"/>
            </p:cNvSpPr>
            <p:nvPr userDrawn="1"/>
          </p:nvSpPr>
          <p:spPr bwMode="auto">
            <a:xfrm flipV="1">
              <a:off x="5893" y="2659"/>
              <a:ext cx="117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9" name="Group 96"/>
          <p:cNvGrpSpPr>
            <a:grpSpLocks/>
          </p:cNvGrpSpPr>
          <p:nvPr/>
        </p:nvGrpSpPr>
        <p:grpSpPr bwMode="auto">
          <a:xfrm>
            <a:off x="12478391" y="3573463"/>
            <a:ext cx="986752" cy="188912"/>
            <a:chOff x="5893" y="2251"/>
            <a:chExt cx="466" cy="119"/>
          </a:xfrm>
        </p:grpSpPr>
        <p:sp>
          <p:nvSpPr>
            <p:cNvPr id="28769" name="Rectangle 97"/>
            <p:cNvSpPr>
              <a:spLocks noChangeArrowheads="1"/>
            </p:cNvSpPr>
            <p:nvPr userDrawn="1"/>
          </p:nvSpPr>
          <p:spPr bwMode="auto">
            <a:xfrm flipV="1">
              <a:off x="6126" y="2251"/>
              <a:ext cx="116" cy="119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0" name="Rectangle 98"/>
            <p:cNvSpPr>
              <a:spLocks noChangeArrowheads="1"/>
            </p:cNvSpPr>
            <p:nvPr userDrawn="1"/>
          </p:nvSpPr>
          <p:spPr bwMode="auto">
            <a:xfrm flipV="1">
              <a:off x="6242" y="2251"/>
              <a:ext cx="117" cy="119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1" name="Rectangle 99"/>
            <p:cNvSpPr>
              <a:spLocks noChangeArrowheads="1"/>
            </p:cNvSpPr>
            <p:nvPr userDrawn="1"/>
          </p:nvSpPr>
          <p:spPr bwMode="auto">
            <a:xfrm flipV="1">
              <a:off x="5893" y="2251"/>
              <a:ext cx="117" cy="119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2" name="Rectangle 100"/>
            <p:cNvSpPr>
              <a:spLocks noChangeArrowheads="1"/>
            </p:cNvSpPr>
            <p:nvPr userDrawn="1"/>
          </p:nvSpPr>
          <p:spPr bwMode="auto">
            <a:xfrm flipV="1">
              <a:off x="6010" y="2251"/>
              <a:ext cx="116" cy="119"/>
            </a:xfrm>
            <a:prstGeom prst="rect">
              <a:avLst/>
            </a:prstGeom>
            <a:solidFill>
              <a:srgbClr val="66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0" name="Group 101"/>
          <p:cNvGrpSpPr>
            <a:grpSpLocks/>
          </p:cNvGrpSpPr>
          <p:nvPr/>
        </p:nvGrpSpPr>
        <p:grpSpPr bwMode="auto">
          <a:xfrm>
            <a:off x="12478391" y="4581526"/>
            <a:ext cx="986752" cy="182563"/>
            <a:chOff x="5893" y="2886"/>
            <a:chExt cx="466" cy="115"/>
          </a:xfrm>
        </p:grpSpPr>
        <p:sp>
          <p:nvSpPr>
            <p:cNvPr id="28774" name="Rectangle 102"/>
            <p:cNvSpPr>
              <a:spLocks noChangeArrowheads="1"/>
            </p:cNvSpPr>
            <p:nvPr userDrawn="1"/>
          </p:nvSpPr>
          <p:spPr bwMode="auto">
            <a:xfrm flipV="1">
              <a:off x="6010" y="2886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5" name="Rectangle 103"/>
            <p:cNvSpPr>
              <a:spLocks noChangeArrowheads="1"/>
            </p:cNvSpPr>
            <p:nvPr userDrawn="1"/>
          </p:nvSpPr>
          <p:spPr bwMode="auto">
            <a:xfrm flipV="1">
              <a:off x="6126" y="2886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6" name="Rectangle 104"/>
            <p:cNvSpPr>
              <a:spLocks noChangeArrowheads="1"/>
            </p:cNvSpPr>
            <p:nvPr userDrawn="1"/>
          </p:nvSpPr>
          <p:spPr bwMode="auto">
            <a:xfrm flipV="1">
              <a:off x="6242" y="2886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7" name="Rectangle 105"/>
            <p:cNvSpPr>
              <a:spLocks noChangeArrowheads="1"/>
            </p:cNvSpPr>
            <p:nvPr userDrawn="1"/>
          </p:nvSpPr>
          <p:spPr bwMode="auto">
            <a:xfrm flipV="1">
              <a:off x="5893" y="2886"/>
              <a:ext cx="117" cy="115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1" name="Group 106"/>
          <p:cNvGrpSpPr>
            <a:grpSpLocks/>
          </p:cNvGrpSpPr>
          <p:nvPr/>
        </p:nvGrpSpPr>
        <p:grpSpPr bwMode="auto">
          <a:xfrm>
            <a:off x="12478391" y="4797426"/>
            <a:ext cx="986752" cy="182563"/>
            <a:chOff x="5893" y="3022"/>
            <a:chExt cx="466" cy="115"/>
          </a:xfrm>
        </p:grpSpPr>
        <p:sp>
          <p:nvSpPr>
            <p:cNvPr id="28779" name="Rectangle 107"/>
            <p:cNvSpPr>
              <a:spLocks noChangeArrowheads="1"/>
            </p:cNvSpPr>
            <p:nvPr userDrawn="1"/>
          </p:nvSpPr>
          <p:spPr bwMode="auto">
            <a:xfrm flipV="1">
              <a:off x="6010" y="3022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0" name="Rectangle 108"/>
            <p:cNvSpPr>
              <a:spLocks noChangeArrowheads="1"/>
            </p:cNvSpPr>
            <p:nvPr userDrawn="1"/>
          </p:nvSpPr>
          <p:spPr bwMode="auto">
            <a:xfrm flipV="1">
              <a:off x="6126" y="3022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1" name="Rectangle 109"/>
            <p:cNvSpPr>
              <a:spLocks noChangeArrowheads="1"/>
            </p:cNvSpPr>
            <p:nvPr userDrawn="1"/>
          </p:nvSpPr>
          <p:spPr bwMode="auto">
            <a:xfrm flipV="1">
              <a:off x="6242" y="3022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2" name="Rectangle 110"/>
            <p:cNvSpPr>
              <a:spLocks noChangeArrowheads="1"/>
            </p:cNvSpPr>
            <p:nvPr userDrawn="1"/>
          </p:nvSpPr>
          <p:spPr bwMode="auto">
            <a:xfrm flipV="1">
              <a:off x="5893" y="3022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2" name="Group 111"/>
          <p:cNvGrpSpPr>
            <a:grpSpLocks/>
          </p:cNvGrpSpPr>
          <p:nvPr/>
        </p:nvGrpSpPr>
        <p:grpSpPr bwMode="auto">
          <a:xfrm>
            <a:off x="12478391" y="5013326"/>
            <a:ext cx="986752" cy="182563"/>
            <a:chOff x="5893" y="3158"/>
            <a:chExt cx="466" cy="115"/>
          </a:xfrm>
        </p:grpSpPr>
        <p:sp>
          <p:nvSpPr>
            <p:cNvPr id="28784" name="Rectangle 112"/>
            <p:cNvSpPr>
              <a:spLocks noChangeArrowheads="1"/>
            </p:cNvSpPr>
            <p:nvPr userDrawn="1"/>
          </p:nvSpPr>
          <p:spPr bwMode="auto">
            <a:xfrm flipV="1">
              <a:off x="6010" y="3158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5" name="Rectangle 113"/>
            <p:cNvSpPr>
              <a:spLocks noChangeArrowheads="1"/>
            </p:cNvSpPr>
            <p:nvPr userDrawn="1"/>
          </p:nvSpPr>
          <p:spPr bwMode="auto">
            <a:xfrm flipV="1">
              <a:off x="6126" y="3158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6" name="Rectangle 114"/>
            <p:cNvSpPr>
              <a:spLocks noChangeArrowheads="1"/>
            </p:cNvSpPr>
            <p:nvPr userDrawn="1"/>
          </p:nvSpPr>
          <p:spPr bwMode="auto">
            <a:xfrm flipV="1">
              <a:off x="6242" y="3158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7" name="Rectangle 115"/>
            <p:cNvSpPr>
              <a:spLocks noChangeArrowheads="1"/>
            </p:cNvSpPr>
            <p:nvPr userDrawn="1"/>
          </p:nvSpPr>
          <p:spPr bwMode="auto">
            <a:xfrm flipV="1">
              <a:off x="5893" y="3158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3" name="Group 116"/>
          <p:cNvGrpSpPr>
            <a:grpSpLocks/>
          </p:cNvGrpSpPr>
          <p:nvPr/>
        </p:nvGrpSpPr>
        <p:grpSpPr bwMode="auto">
          <a:xfrm>
            <a:off x="12478391" y="5373688"/>
            <a:ext cx="986752" cy="182562"/>
            <a:chOff x="5893" y="3385"/>
            <a:chExt cx="466" cy="115"/>
          </a:xfrm>
        </p:grpSpPr>
        <p:sp>
          <p:nvSpPr>
            <p:cNvPr id="28789" name="Rectangle 117"/>
            <p:cNvSpPr>
              <a:spLocks noChangeArrowheads="1"/>
            </p:cNvSpPr>
            <p:nvPr userDrawn="1"/>
          </p:nvSpPr>
          <p:spPr bwMode="auto">
            <a:xfrm flipV="1">
              <a:off x="6010" y="3385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0" name="Rectangle 118"/>
            <p:cNvSpPr>
              <a:spLocks noChangeArrowheads="1"/>
            </p:cNvSpPr>
            <p:nvPr userDrawn="1"/>
          </p:nvSpPr>
          <p:spPr bwMode="auto">
            <a:xfrm flipV="1">
              <a:off x="6126" y="3385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1" name="Rectangle 119"/>
            <p:cNvSpPr>
              <a:spLocks noChangeArrowheads="1"/>
            </p:cNvSpPr>
            <p:nvPr userDrawn="1"/>
          </p:nvSpPr>
          <p:spPr bwMode="auto">
            <a:xfrm flipV="1">
              <a:off x="6242" y="3385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2" name="Rectangle 120"/>
            <p:cNvSpPr>
              <a:spLocks noChangeArrowheads="1"/>
            </p:cNvSpPr>
            <p:nvPr userDrawn="1"/>
          </p:nvSpPr>
          <p:spPr bwMode="auto">
            <a:xfrm flipV="1">
              <a:off x="5893" y="3385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4" name="Group 121"/>
          <p:cNvGrpSpPr>
            <a:grpSpLocks/>
          </p:cNvGrpSpPr>
          <p:nvPr/>
        </p:nvGrpSpPr>
        <p:grpSpPr bwMode="auto">
          <a:xfrm>
            <a:off x="12478391" y="5589588"/>
            <a:ext cx="986752" cy="182562"/>
            <a:chOff x="5893" y="3521"/>
            <a:chExt cx="466" cy="115"/>
          </a:xfrm>
        </p:grpSpPr>
        <p:sp>
          <p:nvSpPr>
            <p:cNvPr id="28794" name="Rectangle 122"/>
            <p:cNvSpPr>
              <a:spLocks noChangeArrowheads="1"/>
            </p:cNvSpPr>
            <p:nvPr userDrawn="1"/>
          </p:nvSpPr>
          <p:spPr bwMode="auto">
            <a:xfrm flipV="1">
              <a:off x="6010" y="3521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5" name="Rectangle 123"/>
            <p:cNvSpPr>
              <a:spLocks noChangeArrowheads="1"/>
            </p:cNvSpPr>
            <p:nvPr userDrawn="1"/>
          </p:nvSpPr>
          <p:spPr bwMode="auto">
            <a:xfrm flipV="1">
              <a:off x="6126" y="3521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6" name="Rectangle 124"/>
            <p:cNvSpPr>
              <a:spLocks noChangeArrowheads="1"/>
            </p:cNvSpPr>
            <p:nvPr userDrawn="1"/>
          </p:nvSpPr>
          <p:spPr bwMode="auto">
            <a:xfrm flipV="1">
              <a:off x="6242" y="3521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7" name="Rectangle 125"/>
            <p:cNvSpPr>
              <a:spLocks noChangeArrowheads="1"/>
            </p:cNvSpPr>
            <p:nvPr userDrawn="1"/>
          </p:nvSpPr>
          <p:spPr bwMode="auto">
            <a:xfrm flipV="1">
              <a:off x="5893" y="3521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5" name="Group 126"/>
          <p:cNvGrpSpPr>
            <a:grpSpLocks/>
          </p:cNvGrpSpPr>
          <p:nvPr/>
        </p:nvGrpSpPr>
        <p:grpSpPr bwMode="auto">
          <a:xfrm>
            <a:off x="12478391" y="5805488"/>
            <a:ext cx="986752" cy="182562"/>
            <a:chOff x="5893" y="3657"/>
            <a:chExt cx="466" cy="115"/>
          </a:xfrm>
        </p:grpSpPr>
        <p:sp>
          <p:nvSpPr>
            <p:cNvPr id="28799" name="Rectangle 127"/>
            <p:cNvSpPr>
              <a:spLocks noChangeArrowheads="1"/>
            </p:cNvSpPr>
            <p:nvPr userDrawn="1"/>
          </p:nvSpPr>
          <p:spPr bwMode="auto">
            <a:xfrm flipV="1">
              <a:off x="6010" y="3657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0" name="Rectangle 128"/>
            <p:cNvSpPr>
              <a:spLocks noChangeArrowheads="1"/>
            </p:cNvSpPr>
            <p:nvPr userDrawn="1"/>
          </p:nvSpPr>
          <p:spPr bwMode="auto">
            <a:xfrm flipV="1">
              <a:off x="6126" y="3657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1" name="Rectangle 129"/>
            <p:cNvSpPr>
              <a:spLocks noChangeArrowheads="1"/>
            </p:cNvSpPr>
            <p:nvPr userDrawn="1"/>
          </p:nvSpPr>
          <p:spPr bwMode="auto">
            <a:xfrm flipV="1">
              <a:off x="6242" y="3657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2" name="Rectangle 130"/>
            <p:cNvSpPr>
              <a:spLocks noChangeArrowheads="1"/>
            </p:cNvSpPr>
            <p:nvPr userDrawn="1"/>
          </p:nvSpPr>
          <p:spPr bwMode="auto">
            <a:xfrm flipV="1">
              <a:off x="5893" y="3657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6" name="Group 131"/>
          <p:cNvGrpSpPr>
            <a:grpSpLocks/>
          </p:cNvGrpSpPr>
          <p:nvPr/>
        </p:nvGrpSpPr>
        <p:grpSpPr bwMode="auto">
          <a:xfrm>
            <a:off x="12478391" y="6165851"/>
            <a:ext cx="986752" cy="182563"/>
            <a:chOff x="5893" y="3884"/>
            <a:chExt cx="466" cy="115"/>
          </a:xfrm>
        </p:grpSpPr>
        <p:sp>
          <p:nvSpPr>
            <p:cNvPr id="28804" name="Rectangle 132"/>
            <p:cNvSpPr>
              <a:spLocks noChangeArrowheads="1"/>
            </p:cNvSpPr>
            <p:nvPr userDrawn="1"/>
          </p:nvSpPr>
          <p:spPr bwMode="auto">
            <a:xfrm flipV="1">
              <a:off x="6010" y="3884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5" name="Rectangle 133"/>
            <p:cNvSpPr>
              <a:spLocks noChangeArrowheads="1"/>
            </p:cNvSpPr>
            <p:nvPr userDrawn="1"/>
          </p:nvSpPr>
          <p:spPr bwMode="auto">
            <a:xfrm flipV="1">
              <a:off x="6126" y="3884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6" name="Rectangle 134"/>
            <p:cNvSpPr>
              <a:spLocks noChangeArrowheads="1"/>
            </p:cNvSpPr>
            <p:nvPr userDrawn="1"/>
          </p:nvSpPr>
          <p:spPr bwMode="auto">
            <a:xfrm flipV="1">
              <a:off x="6242" y="3884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7" name="Rectangle 135"/>
            <p:cNvSpPr>
              <a:spLocks noChangeArrowheads="1"/>
            </p:cNvSpPr>
            <p:nvPr userDrawn="1"/>
          </p:nvSpPr>
          <p:spPr bwMode="auto">
            <a:xfrm flipV="1">
              <a:off x="5893" y="3884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7" name="Group 136"/>
          <p:cNvGrpSpPr>
            <a:grpSpLocks/>
          </p:cNvGrpSpPr>
          <p:nvPr/>
        </p:nvGrpSpPr>
        <p:grpSpPr bwMode="auto">
          <a:xfrm>
            <a:off x="12478391" y="6391276"/>
            <a:ext cx="986752" cy="182563"/>
            <a:chOff x="5893" y="4026"/>
            <a:chExt cx="466" cy="115"/>
          </a:xfrm>
        </p:grpSpPr>
        <p:sp>
          <p:nvSpPr>
            <p:cNvPr id="28809" name="Rectangle 137"/>
            <p:cNvSpPr>
              <a:spLocks noChangeArrowheads="1"/>
            </p:cNvSpPr>
            <p:nvPr userDrawn="1"/>
          </p:nvSpPr>
          <p:spPr bwMode="auto">
            <a:xfrm flipV="1">
              <a:off x="6010" y="4026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0" name="Rectangle 138"/>
            <p:cNvSpPr>
              <a:spLocks noChangeArrowheads="1"/>
            </p:cNvSpPr>
            <p:nvPr userDrawn="1"/>
          </p:nvSpPr>
          <p:spPr bwMode="auto">
            <a:xfrm flipV="1">
              <a:off x="6126" y="4026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1" name="Rectangle 139"/>
            <p:cNvSpPr>
              <a:spLocks noChangeArrowheads="1"/>
            </p:cNvSpPr>
            <p:nvPr userDrawn="1"/>
          </p:nvSpPr>
          <p:spPr bwMode="auto">
            <a:xfrm flipV="1">
              <a:off x="6242" y="4026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2" name="Rectangle 140"/>
            <p:cNvSpPr>
              <a:spLocks noChangeArrowheads="1"/>
            </p:cNvSpPr>
            <p:nvPr userDrawn="1"/>
          </p:nvSpPr>
          <p:spPr bwMode="auto">
            <a:xfrm flipV="1">
              <a:off x="5893" y="4026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8" name="Group 141"/>
          <p:cNvGrpSpPr>
            <a:grpSpLocks/>
          </p:cNvGrpSpPr>
          <p:nvPr/>
        </p:nvGrpSpPr>
        <p:grpSpPr bwMode="auto">
          <a:xfrm>
            <a:off x="12478391" y="6615113"/>
            <a:ext cx="986752" cy="182562"/>
            <a:chOff x="5893" y="4167"/>
            <a:chExt cx="466" cy="115"/>
          </a:xfrm>
        </p:grpSpPr>
        <p:sp>
          <p:nvSpPr>
            <p:cNvPr id="28814" name="Rectangle 142"/>
            <p:cNvSpPr>
              <a:spLocks noChangeArrowheads="1"/>
            </p:cNvSpPr>
            <p:nvPr userDrawn="1"/>
          </p:nvSpPr>
          <p:spPr bwMode="auto">
            <a:xfrm flipV="1">
              <a:off x="6010" y="4167"/>
              <a:ext cx="116" cy="115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5" name="Rectangle 143"/>
            <p:cNvSpPr>
              <a:spLocks noChangeArrowheads="1"/>
            </p:cNvSpPr>
            <p:nvPr userDrawn="1"/>
          </p:nvSpPr>
          <p:spPr bwMode="auto">
            <a:xfrm flipV="1">
              <a:off x="6126" y="4167"/>
              <a:ext cx="116" cy="11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6" name="Rectangle 144"/>
            <p:cNvSpPr>
              <a:spLocks noChangeArrowheads="1"/>
            </p:cNvSpPr>
            <p:nvPr userDrawn="1"/>
          </p:nvSpPr>
          <p:spPr bwMode="auto">
            <a:xfrm flipV="1">
              <a:off x="6242" y="4167"/>
              <a:ext cx="117" cy="11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7" name="Rectangle 145"/>
            <p:cNvSpPr>
              <a:spLocks noChangeArrowheads="1"/>
            </p:cNvSpPr>
            <p:nvPr userDrawn="1"/>
          </p:nvSpPr>
          <p:spPr bwMode="auto">
            <a:xfrm flipV="1">
              <a:off x="5893" y="4167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1049" name="Rectangle 14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0000" y="720000"/>
            <a:ext cx="10980000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一级：</a:t>
            </a:r>
          </a:p>
          <a:p>
            <a:pPr lvl="1"/>
            <a:r>
              <a:rPr lang="zh-CN" altLang="en-US"/>
              <a:t>二级；</a:t>
            </a:r>
          </a:p>
          <a:p>
            <a:pPr lvl="2"/>
            <a:r>
              <a:rPr lang="zh-CN" altLang="en-US"/>
              <a:t>三级；</a:t>
            </a:r>
          </a:p>
        </p:txBody>
      </p:sp>
      <p:pic>
        <p:nvPicPr>
          <p:cNvPr id="81" name="图片 8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8200" y="6391276"/>
            <a:ext cx="1269075" cy="27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66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</p:sldLayoutIdLst>
  <p:hf sldNum="0" hdr="0" ftr="0"/>
  <p:txStyles>
    <p:titleStyle>
      <a:lvl1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+mj-lt"/>
          <a:ea typeface="+mj-ea"/>
          <a:cs typeface="+mj-cs"/>
        </a:defRPr>
      </a:lvl1pPr>
      <a:lvl2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2pPr>
      <a:lvl3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3pPr>
      <a:lvl4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4pPr>
      <a:lvl5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5pPr>
      <a:lvl6pPr marL="4572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6pPr>
      <a:lvl7pPr marL="9144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7pPr>
      <a:lvl8pPr marL="13716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8pPr>
      <a:lvl9pPr marL="18288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9pPr>
    </p:titleStyle>
    <p:bodyStyle>
      <a:lvl1pPr marL="457200" indent="-457200" algn="l" defTabSz="801688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990000"/>
        </a:buClr>
        <a:buSzPct val="75000"/>
        <a:buFont typeface="Wingdings" pitchFamily="2" charset="2"/>
        <a:buChar char="n"/>
        <a:defRPr kumimoji="1" sz="2000" b="1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457200" algn="l" defTabSz="801688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rgbClr val="006699"/>
        </a:buClr>
        <a:buSzPct val="65000"/>
        <a:buFont typeface="Arial" panose="020B0604020202020204" pitchFamily="34" charset="0"/>
        <a:buChar char="►"/>
        <a:defRPr kumimoji="1" sz="20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457200" algn="l" defTabSz="801688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  <a:cs typeface="+mn-cs"/>
        </a:defRPr>
      </a:lvl3pPr>
      <a:lvl4pPr marL="1401763" indent="-200025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j-lt"/>
          <a:ea typeface="+mn-ea"/>
        </a:defRPr>
      </a:lvl4pPr>
      <a:lvl5pPr marL="1803400" indent="-201613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5pPr>
      <a:lvl6pPr marL="22606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6pPr>
      <a:lvl7pPr marL="27178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7pPr>
      <a:lvl8pPr marL="31750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8pPr>
      <a:lvl9pPr marL="36322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extBox 2"/>
          <p:cNvSpPr txBox="1"/>
          <p:nvPr userDrawn="1"/>
        </p:nvSpPr>
        <p:spPr>
          <a:xfrm>
            <a:off x="1095468" y="6356939"/>
            <a:ext cx="14634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9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1048577" name="TextBox 3"/>
          <p:cNvSpPr txBox="1"/>
          <p:nvPr userDrawn="1"/>
        </p:nvSpPr>
        <p:spPr>
          <a:xfrm>
            <a:off x="734133" y="6402809"/>
            <a:ext cx="49972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70"/>
            <a:fld id="{C3837181-38C6-AD4F-B8BA-B444770388BB}" type="slidenum">
              <a:rPr lang="en-US" sz="900">
                <a:solidFill>
                  <a:srgbClr val="1D1D1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defTabSz="890470"/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grpSp>
        <p:nvGrpSpPr>
          <p:cNvPr id="15" name="Group 87"/>
          <p:cNvGrpSpPr>
            <a:grpSpLocks noChangeAspect="1"/>
          </p:cNvGrpSpPr>
          <p:nvPr userDrawn="1"/>
        </p:nvGrpSpPr>
        <p:grpSpPr>
          <a:xfrm>
            <a:off x="12290472" y="2625391"/>
            <a:ext cx="1963323" cy="4233515"/>
            <a:chOff x="5343885" y="-48855"/>
            <a:chExt cx="3263586" cy="7037277"/>
          </a:xfrm>
        </p:grpSpPr>
        <p:sp>
          <p:nvSpPr>
            <p:cNvPr id="1048578" name="矩形 13"/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1048579" name="文本框 15"/>
            <p:cNvSpPr txBox="1"/>
            <p:nvPr userDrawn="1"/>
          </p:nvSpPr>
          <p:spPr>
            <a:xfrm>
              <a:off x="5352723" y="1694500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089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1048580" name="矩形 13"/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1048581" name="矩形 13"/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1048582" name="矩形 13"/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1048583" name="矩形 13"/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1048584" name="矩形 13"/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585" name="矩形 13"/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1048586" name="文本框 15"/>
            <p:cNvSpPr txBox="1"/>
            <p:nvPr userDrawn="1"/>
          </p:nvSpPr>
          <p:spPr>
            <a:xfrm>
              <a:off x="5343885" y="-48855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089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1048587" name="矩形 13"/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1048588" name="矩形 13"/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48589" name="矩形 13"/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48590" name="矩形 13"/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48591" name="矩形 13"/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48592" name="矩形 13"/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8593" name="矩形 13"/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48594" name="矩形 13"/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48595" name="矩形 13"/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48596" name="矩形 13"/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48597" name="矩形 13"/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48598" name="矩形 13"/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599" name="矩形 13"/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048600" name="矩形 13"/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048601" name="矩形 13"/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048602" name="矩形 13"/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048603" name="矩形 13"/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048604" name="矩形 13"/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048605" name="矩形 13"/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048606" name="矩形 13"/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607" name="矩形 13"/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048608" name="矩形 13"/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048609" name="矩形 13"/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048610" name="矩形 13"/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048611" name="矩形 13"/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048612" name="矩形 13"/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048613" name="矩形 13"/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048614" name="矩形 13"/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048615" name="矩形 13"/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048616" name="矩形 13"/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048617" name="矩形 13"/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2097152" name="Picture 46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7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91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9" r:id="rId3"/>
  </p:sldLayoutIdLst>
  <p:hf hdr="0" ftr="0" dt="0"/>
  <p:txStyles>
    <p:titleStyle>
      <a:lvl1pPr algn="l" defTabSz="1187293" rtl="0" eaLnBrk="1" latinLnBrk="0" hangingPunct="1">
        <a:lnSpc>
          <a:spcPct val="90000"/>
        </a:lnSpc>
        <a:spcBef>
          <a:spcPct val="0"/>
        </a:spcBef>
        <a:buNone/>
        <a:defRPr sz="57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23" indent="-296823" algn="l" defTabSz="1187293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70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18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764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11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058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705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351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5999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48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293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42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589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235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882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531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176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528" y="365126"/>
            <a:ext cx="105197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528" y="1825625"/>
            <a:ext cx="105197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527" y="6356351"/>
            <a:ext cx="2744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40178" y="6356351"/>
            <a:ext cx="4116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3964" y="6356351"/>
            <a:ext cx="2744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4115" r:id="rId12"/>
    <p:sldLayoutId id="2147484116" r:id="rId13"/>
    <p:sldLayoutId id="214748426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70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5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1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8712"/>
              <a:t>2021/10/18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8712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11843799" y="6348971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519" eaLnBrk="0" hangingPunct="0">
              <a:lnSpc>
                <a:spcPct val="85000"/>
              </a:lnSpc>
            </a:pPr>
            <a:endParaRPr lang="de-DE" sz="1299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519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519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21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5" r:id="rId1"/>
    <p:sldLayoutId id="2147483997" r:id="rId2"/>
    <p:sldLayoutId id="2147483998" r:id="rId3"/>
    <p:sldLayoutId id="2147483999" r:id="rId4"/>
  </p:sldLayoutIdLs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9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044553"/>
            <a:ext cx="10977087" cy="5081082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文本框 6"/>
          <p:cNvSpPr txBox="1"/>
          <p:nvPr userDrawn="1"/>
        </p:nvSpPr>
        <p:spPr>
          <a:xfrm>
            <a:off x="11724114" y="6413475"/>
            <a:ext cx="405053" cy="276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fld id="{BA67F05E-8C30-4E68-9AAE-6F21EDC8DD00}" type="slidenum">
              <a:rPr lang="zh-CN" altLang="en-US" sz="1200" smtClean="0">
                <a:solidFill>
                  <a:prstClr val="white">
                    <a:lumMod val="50000"/>
                  </a:prstClr>
                </a:solidFill>
              </a:rPr>
              <a:pPr defTabSz="914112"/>
              <a:t>‹#›</a:t>
            </a:fld>
            <a:endParaRPr lang="zh-CN" altLang="en-US" sz="120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67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</p:sldLayoutIdLst>
  <p:txStyles>
    <p:titleStyle>
      <a:lvl1pPr algn="l" defTabSz="1218712" rtl="0" eaLnBrk="1" latinLnBrk="0" hangingPunct="1">
        <a:spcBef>
          <a:spcPct val="0"/>
        </a:spcBef>
        <a:buNone/>
        <a:defRPr sz="3198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2399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1399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1399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8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93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493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03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</p:sldLayoutIdLst>
  <p:hf hdr="0" ftr="0" dt="0"/>
  <p:txStyles>
    <p:titleStyle>
      <a:lvl1pPr algn="l" defTabSz="1187323" rtl="0" eaLnBrk="1" latinLnBrk="0" hangingPunct="1">
        <a:lnSpc>
          <a:spcPct val="90000"/>
        </a:lnSpc>
        <a:spcBef>
          <a:spcPct val="0"/>
        </a:spcBef>
        <a:buNone/>
        <a:defRPr sz="57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31" indent="-296831" algn="l" defTabSz="1187323" rtl="0" eaLnBrk="1" latinLnBrk="0" hangingPunct="1">
        <a:lnSpc>
          <a:spcPct val="90000"/>
        </a:lnSpc>
        <a:spcBef>
          <a:spcPts val="1298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9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54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817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78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140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802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46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6125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62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323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86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648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309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971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634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295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7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8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3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9200"/>
              <a:t>2021/10/18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92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799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</p:sldLayoutIdLs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na_Scott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wand.com/en/Light_con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0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3" Type="http://schemas.openxmlformats.org/officeDocument/2006/relationships/image" Target="../media/image63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://web.mit.edu/16.399/www/lecture_03-proofs/Cousot_MIT_2005_Course_03_4-1.pdf" TargetMode="External"/><Relationship Id="rId5" Type="http://schemas.openxmlformats.org/officeDocument/2006/relationships/hyperlink" Target="http://web.mit.edu/16.399/www/lecture_15-approximation/Cousot_MIT_2005_Course_15_4-1.pdf" TargetMode="External"/><Relationship Id="rId4" Type="http://schemas.openxmlformats.org/officeDocument/2006/relationships/hyperlink" Target="https://xlp.pub/index.php/Soundness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6.jpe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png"/><Relationship Id="rId5" Type="http://schemas.openxmlformats.org/officeDocument/2006/relationships/hyperlink" Target="https://lamport.azurewebsites.net/tla/amazon-excerpt.html" TargetMode="External"/><Relationship Id="rId4" Type="http://schemas.openxmlformats.org/officeDocument/2006/relationships/image" Target="../media/image6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hyperlink" Target="https://www.di.ens.fr/~cousot/publications.www/slides-public/SlidesPOPL2014CousotCousot-4-1.pdf" TargetMode="External"/><Relationship Id="rId7" Type="http://schemas.openxmlformats.org/officeDocument/2006/relationships/hyperlink" Target="https://www.youtube.com/watch?v=IBlfJerAcRw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hyperlink" Target="https://en.wikipedia.org/wiki/Patrick_Cousot" TargetMode="External"/><Relationship Id="rId9" Type="http://schemas.openxmlformats.org/officeDocument/2006/relationships/image" Target="../media/image8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tor.org/stable/2321751?seq=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xlp.pub/" TargetMode="External"/><Relationship Id="rId2" Type="http://schemas.openxmlformats.org/officeDocument/2006/relationships/hyperlink" Target="mailto:benkoo@mail.tsinghua.edu.cn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7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bartoszmilewski.com/2019/07/03/programming-with-universal-constructions/" TargetMode="External"/><Relationship Id="rId5" Type="http://schemas.openxmlformats.org/officeDocument/2006/relationships/hyperlink" Target="https://www.quora.com/What-is-the-meaning-of-the-diagram-for-the-product-in-category-theory-Why-do-the-arrows-point-in-the-ways-they-point" TargetMode="External"/><Relationship Id="rId4" Type="http://schemas.openxmlformats.org/officeDocument/2006/relationships/image" Target="../media/image8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hYFIA7Ygjw&amp;list=PLlWULwPzrppVYesREEHJDeYftNLqajvz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xlp.pub/index.php/Personal_Knowledge_Container" TargetMode="External"/><Relationship Id="rId7" Type="http://schemas.openxmlformats.org/officeDocument/2006/relationships/image" Target="../media/image102.jp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1.jpeg"/><Relationship Id="rId5" Type="http://schemas.openxmlformats.org/officeDocument/2006/relationships/image" Target="../media/image100.png"/><Relationship Id="rId4" Type="http://schemas.openxmlformats.org/officeDocument/2006/relationships/hyperlink" Target="https://www.youtube.com/watch?v=vHHBptK2RUo&amp;t=382s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.ens.fr/~cousot/publications.www/CousotCousot-POPL-77-ACM-p238--252-1977.pdf" TargetMode="External"/><Relationship Id="rId2" Type="http://schemas.openxmlformats.org/officeDocument/2006/relationships/hyperlink" Target="https://www.pkc.pub/index.php/Book/Specifying_Systems" TargetMode="Externa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hyperlink" Target="https://en.wikipedia.org/wiki/Electronic_design_automation" TargetMode="External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8.gif"/><Relationship Id="rId11" Type="http://schemas.openxmlformats.org/officeDocument/2006/relationships/image" Target="../media/image32.png"/><Relationship Id="rId5" Type="http://schemas.openxmlformats.org/officeDocument/2006/relationships/hyperlink" Target="https://www.absint.com/astree/index.htm" TargetMode="External"/><Relationship Id="rId10" Type="http://schemas.openxmlformats.org/officeDocument/2006/relationships/hyperlink" Target="https://www.paladion.net/devsecops" TargetMode="External"/><Relationship Id="rId4" Type="http://schemas.openxmlformats.org/officeDocument/2006/relationships/image" Target="../media/image27.jpe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obaltimes.cn/page/202106/1227198.shtml" TargetMode="External"/><Relationship Id="rId2" Type="http://schemas.openxmlformats.org/officeDocument/2006/relationships/hyperlink" Target="https://history.nasa.gov/sp4801-chapter7.pdf" TargetMode="Externa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0.jpeg"/><Relationship Id="rId5" Type="http://schemas.openxmlformats.org/officeDocument/2006/relationships/hyperlink" Target="https://commons.wikimedia.org/wiki/File:Seamans,_von_Braun_and_President_Kennedy_at_Cape_Canaveral_-_GPN-2000-001843.jpg" TargetMode="External"/><Relationship Id="rId4" Type="http://schemas.openxmlformats.org/officeDocument/2006/relationships/image" Target="../media/image3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todoc.com/the-mode-decision-honr-269-i-to-the/" TargetMode="External"/><Relationship Id="rId7" Type="http://schemas.openxmlformats.org/officeDocument/2006/relationships/image" Target="../media/image47.png"/><Relationship Id="rId2" Type="http://schemas.openxmlformats.org/officeDocument/2006/relationships/hyperlink" Target="https://helpiks.org/3-44269.html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9B9EA-773D-FD4C-8380-847E27C61BE5}"/>
              </a:ext>
            </a:extLst>
          </p:cNvPr>
          <p:cNvSpPr txBox="1">
            <a:spLocks/>
          </p:cNvSpPr>
          <p:nvPr/>
        </p:nvSpPr>
        <p:spPr>
          <a:xfrm>
            <a:off x="215473" y="6521482"/>
            <a:ext cx="2606870" cy="1366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1" lang="en-US" altLang="zh-CN" sz="1000" dirty="0">
                <a:solidFill>
                  <a:srgbClr val="1D1D1A"/>
                </a:solidFill>
              </a:rPr>
              <a:t>Security Level:</a:t>
            </a:r>
            <a:endParaRPr lang="en-US" sz="1000" dirty="0">
              <a:solidFill>
                <a:srgbClr val="1D1D1A"/>
              </a:solidFill>
            </a:endParaRPr>
          </a:p>
        </p:txBody>
      </p:sp>
      <p:sp>
        <p:nvSpPr>
          <p:cNvPr id="5" name="Rectangle 64"/>
          <p:cNvSpPr>
            <a:spLocks noGrp="1" noChangeArrowheads="1"/>
          </p:cNvSpPr>
          <p:nvPr>
            <p:ph type="ctrTitle"/>
          </p:nvPr>
        </p:nvSpPr>
        <p:spPr>
          <a:xfrm>
            <a:off x="574041" y="1483542"/>
            <a:ext cx="7853267" cy="963096"/>
          </a:xfrm>
        </p:spPr>
        <p:txBody>
          <a:bodyPr>
            <a:normAutofit/>
          </a:bodyPr>
          <a:lstStyle/>
          <a:p>
            <a:r>
              <a:rPr lang="zh-CN" altLang="zh-CN" dirty="0"/>
              <a:t>基于</a:t>
            </a:r>
            <a:r>
              <a:rPr lang="zh-CN" altLang="en-US" dirty="0"/>
              <a:t>系统</a:t>
            </a:r>
            <a:r>
              <a:rPr lang="zh-CN" altLang="zh-CN" dirty="0"/>
              <a:t>代数</a:t>
            </a:r>
            <a:r>
              <a:rPr lang="zh-CN" altLang="en-US" dirty="0"/>
              <a:t>的</a:t>
            </a:r>
            <a:r>
              <a:rPr lang="zh-CN" altLang="zh-CN" dirty="0"/>
              <a:t>元语言</a:t>
            </a:r>
            <a:r>
              <a:rPr lang="zh-CN" altLang="en-US" dirty="0"/>
              <a:t>：</a:t>
            </a:r>
            <a:br>
              <a:rPr lang="en-US" altLang="zh-CN" dirty="0"/>
            </a:br>
            <a:r>
              <a:rPr lang="zh-CN" altLang="en-US" dirty="0"/>
              <a:t>代数化生成系统方案的理论与案例</a:t>
            </a:r>
          </a:p>
        </p:txBody>
      </p:sp>
      <p:sp>
        <p:nvSpPr>
          <p:cNvPr id="6" name="Rectangle 65"/>
          <p:cNvSpPr txBox="1">
            <a:spLocks noChangeArrowheads="1"/>
          </p:cNvSpPr>
          <p:nvPr/>
        </p:nvSpPr>
        <p:spPr>
          <a:xfrm>
            <a:off x="574041" y="2596390"/>
            <a:ext cx="5305425" cy="119329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800" dirty="0">
              <a:latin typeface="+mj-ea"/>
              <a:ea typeface="+mj-ea"/>
            </a:endParaRPr>
          </a:p>
          <a:p>
            <a:r>
              <a:rPr lang="zh-CN" altLang="en-US" sz="1800" dirty="0">
                <a:latin typeface="+mj-ea"/>
                <a:ea typeface="+mj-ea"/>
              </a:rPr>
              <a:t>顾学雍</a:t>
            </a:r>
            <a:endParaRPr lang="en-US" altLang="zh-CN" sz="1800" dirty="0">
              <a:latin typeface="+mj-ea"/>
              <a:ea typeface="+mj-ea"/>
            </a:endParaRPr>
          </a:p>
          <a:p>
            <a:endParaRPr lang="en-US" altLang="zh-CN" sz="1800" dirty="0">
              <a:latin typeface="+mj-ea"/>
              <a:ea typeface="+mj-ea"/>
            </a:endParaRPr>
          </a:p>
          <a:p>
            <a:r>
              <a:rPr lang="en-US" altLang="zh-CN" sz="1800" dirty="0">
                <a:latin typeface="+mj-ea"/>
                <a:ea typeface="+mj-ea"/>
              </a:rPr>
              <a:t>2021-10-15</a:t>
            </a:r>
          </a:p>
        </p:txBody>
      </p:sp>
      <p:sp>
        <p:nvSpPr>
          <p:cNvPr id="7" name="Rectangle 64">
            <a:extLst>
              <a:ext uri="{FF2B5EF4-FFF2-40B4-BE49-F238E27FC236}">
                <a16:creationId xmlns:a16="http://schemas.microsoft.com/office/drawing/2014/main" id="{EBA51E17-9F20-9049-B237-DDA7BBD50E9A}"/>
              </a:ext>
            </a:extLst>
          </p:cNvPr>
          <p:cNvSpPr txBox="1">
            <a:spLocks noChangeArrowheads="1"/>
          </p:cNvSpPr>
          <p:nvPr/>
        </p:nvSpPr>
        <p:spPr>
          <a:xfrm>
            <a:off x="574041" y="520446"/>
            <a:ext cx="9657354" cy="604019"/>
          </a:xfrm>
          <a:prstGeom prst="rect">
            <a:avLst/>
          </a:prstGeom>
        </p:spPr>
        <p:txBody>
          <a:bodyPr lIns="0" tIns="0" rIns="0" bIns="0" anchor="t">
            <a:normAutofit fontScale="97500"/>
          </a:bodyPr>
          <a:lstStyle>
            <a:lvl1pPr algn="l" defTabSz="914400" rtl="0" eaLnBrk="1" latinLnBrk="0" hangingPunct="1">
              <a:lnSpc>
                <a:spcPts val="344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en-TW" altLang="zh-CN" dirty="0"/>
              <a:t>Algebra of Systems (AoS) as a Meta Language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079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7111" y="1532238"/>
            <a:ext cx="5916383" cy="428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721419" y="212692"/>
            <a:ext cx="32624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没有自动化工具的情况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AA8CE5-B171-894C-AB24-1246FEB4F9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878" y="986529"/>
            <a:ext cx="3727501" cy="2864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624043-D2F5-BC4E-B828-30F837E095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879" y="3850688"/>
            <a:ext cx="3727502" cy="239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59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6F0604D-89BB-164A-9C23-1FBB9DC6B2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9100" y="972652"/>
            <a:ext cx="2704191" cy="2077863"/>
          </a:xfrm>
          <a:prstGeom prst="rect">
            <a:avLst/>
          </a:prstGeom>
        </p:spPr>
      </p:pic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721425" y="212692"/>
            <a:ext cx="32624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拓扑关系的可能性空间</a:t>
            </a:r>
          </a:p>
        </p:txBody>
      </p:sp>
      <p:sp>
        <p:nvSpPr>
          <p:cNvPr id="14" name="矩形 35">
            <a:extLst>
              <a:ext uri="{FF2B5EF4-FFF2-40B4-BE49-F238E27FC236}">
                <a16:creationId xmlns:a16="http://schemas.microsoft.com/office/drawing/2014/main" id="{4E092546-B655-0A4D-BDCF-0DF2A0C1A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634" y="6180910"/>
            <a:ext cx="1121149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s-ES" sz="2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箭头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（</a:t>
            </a:r>
            <a:r>
              <a:rPr lang="zh-CN" altLang="en-US" sz="28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有向关系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）</a:t>
            </a:r>
            <a:r>
              <a:rPr lang="es-ES" sz="2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的万用性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：</a:t>
            </a:r>
            <a:r>
              <a:rPr lang="es-ES" sz="2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所有现象均可用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“箭头</a:t>
            </a:r>
            <a:r>
              <a:rPr lang="es-ES" sz="2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”</a:t>
            </a:r>
            <a:r>
              <a:rPr lang="es-ES" sz="2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表述</a:t>
            </a:r>
            <a:endParaRPr lang="es-ES" sz="28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32B12-2FAF-6D43-81DD-331002FC1A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5578" y="3122609"/>
            <a:ext cx="2290619" cy="1671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581A40-B233-604B-8BBD-FB02422E4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945" y="1287797"/>
            <a:ext cx="1752600" cy="177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4B1C78-9AF8-7946-8CAF-21BA1FFEE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8245" y="4728679"/>
            <a:ext cx="3727502" cy="14475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84C6A8-9864-324B-839C-99E10FE4145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06899" y="1287797"/>
            <a:ext cx="1886320" cy="14475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0AE4BD-C096-0B48-B6CA-FB3DA7FFD3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1106" y="2965054"/>
            <a:ext cx="2533022" cy="16721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B4A285-0E15-1540-A93D-7F5CC7D944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579" y="2613408"/>
            <a:ext cx="5994527" cy="312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56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757F53-F404-7342-A8E7-01FC948F5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11" y="1020387"/>
            <a:ext cx="4092703" cy="3468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63" y="252800"/>
            <a:ext cx="11365238" cy="46166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所有的数据类型均为偏序集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（偏序集由有向关系所构成）</a:t>
            </a:r>
            <a:endParaRPr lang="en-US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50058" y="5434124"/>
            <a:ext cx="6048390" cy="657927"/>
          </a:xfrm>
        </p:spPr>
        <p:txBody>
          <a:bodyPr>
            <a:normAutofit/>
          </a:bodyPr>
          <a:lstStyle/>
          <a:p>
            <a:pPr marL="152396" indent="0" algn="ctr">
              <a:buNone/>
            </a:pPr>
            <a:r>
              <a:rPr lang="en-US" sz="18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偏序集</a:t>
            </a:r>
            <a:r>
              <a:rPr lang="zh-CN" alt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 Partially Ordered Sets/Lattice(</a:t>
            </a:r>
            <a:r>
              <a:rPr lang="en-US" sz="18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格</a:t>
            </a:r>
            <a:r>
              <a:rPr 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12</a:t>
            </a:fld>
            <a:endParaRPr lang="en" sz="1333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6FBDF1AD-C3FE-7E42-9348-EED615300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03795" y="2321739"/>
            <a:ext cx="2228829" cy="288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2641F5-C80B-7A43-87C3-217D310F82B9}"/>
              </a:ext>
            </a:extLst>
          </p:cNvPr>
          <p:cNvSpPr txBox="1"/>
          <p:nvPr/>
        </p:nvSpPr>
        <p:spPr>
          <a:xfrm>
            <a:off x="8891564" y="5618790"/>
            <a:ext cx="265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Image Source: 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Wikipedia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CDFF67-B083-9D44-B60E-EB97729CBC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189" y="4682569"/>
            <a:ext cx="3541295" cy="15031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30AF27-6C0C-4F4A-BB43-0DFD4949EAAD}"/>
              </a:ext>
            </a:extLst>
          </p:cNvPr>
          <p:cNvSpPr txBox="1"/>
          <p:nvPr/>
        </p:nvSpPr>
        <p:spPr>
          <a:xfrm>
            <a:off x="8710605" y="5309096"/>
            <a:ext cx="30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Dana Scott: 1976 图灵奖得主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7F18D9-B7E9-9747-AC8E-B84EE957157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4302015" y="1524112"/>
            <a:ext cx="4126953" cy="37497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4BCAC1-EDF0-894B-8A1C-28CE29D2F3E9}"/>
              </a:ext>
            </a:extLst>
          </p:cNvPr>
          <p:cNvSpPr txBox="1"/>
          <p:nvPr/>
        </p:nvSpPr>
        <p:spPr>
          <a:xfrm>
            <a:off x="8773925" y="1460576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将计算方法论从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艺术提升到科学层次的鼻祖</a:t>
            </a:r>
          </a:p>
        </p:txBody>
      </p:sp>
      <p:sp>
        <p:nvSpPr>
          <p:cNvPr id="13" name="Google Shape;212;p34">
            <a:extLst>
              <a:ext uri="{FF2B5EF4-FFF2-40B4-BE49-F238E27FC236}">
                <a16:creationId xmlns:a16="http://schemas.microsoft.com/office/drawing/2014/main" id="{1E44ED40-72E6-9D43-95AB-21B0B4DCA689}"/>
              </a:ext>
            </a:extLst>
          </p:cNvPr>
          <p:cNvSpPr txBox="1"/>
          <p:nvPr/>
        </p:nvSpPr>
        <p:spPr>
          <a:xfrm rot="1708551">
            <a:off x="798061" y="3014979"/>
            <a:ext cx="303290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公理</a:t>
            </a:r>
            <a:r>
              <a:rPr lang="en-US" altLang="zh-CN" sz="1600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1:</a:t>
            </a:r>
            <a:r>
              <a:rPr lang="zh-CN" altLang="en-US" sz="1600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所有数据结构均为偏序集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4" name="Google Shape;212;p34">
            <a:extLst>
              <a:ext uri="{FF2B5EF4-FFF2-40B4-BE49-F238E27FC236}">
                <a16:creationId xmlns:a16="http://schemas.microsoft.com/office/drawing/2014/main" id="{970C339F-5042-354D-8B80-84BAFCFDF08E}"/>
              </a:ext>
            </a:extLst>
          </p:cNvPr>
          <p:cNvSpPr txBox="1"/>
          <p:nvPr/>
        </p:nvSpPr>
        <p:spPr>
          <a:xfrm rot="19722381">
            <a:off x="929844" y="5557255"/>
            <a:ext cx="296779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所有数据类型均为</a:t>
            </a:r>
            <a:r>
              <a:rPr lang="zh-CN" altLang="en-US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“格”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165007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/>
          <p:nvPr/>
        </p:nvSpPr>
        <p:spPr>
          <a:xfrm>
            <a:off x="5223248" y="3053133"/>
            <a:ext cx="1750400" cy="738800"/>
          </a:xfrm>
          <a:prstGeom prst="ellipse">
            <a:avLst/>
          </a:prstGeom>
          <a:solidFill>
            <a:srgbClr val="F4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TW" sz="2400" b="1" dirty="0">
                <a:solidFill>
                  <a:schemeClr val="dk1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现在</a:t>
            </a:r>
            <a:endParaRPr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416812" y="358577"/>
            <a:ext cx="11360800" cy="5070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/>
            <a:r>
              <a:rPr lang="en-US" sz="2400" b="1" dirty="0" err="1">
                <a:solidFill>
                  <a:srgbClr val="C00000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</a:rPr>
              <a:t>以光速为限</a:t>
            </a:r>
            <a:r>
              <a:rPr lang="en" sz="2400" b="1" dirty="0" err="1">
                <a:solidFill>
                  <a:srgbClr val="C00000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</a:rPr>
              <a:t>的决策影响力空间</a:t>
            </a:r>
            <a:endParaRPr sz="2400" b="1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00" name="Google Shape;200;p34"/>
          <p:cNvSpPr txBox="1"/>
          <p:nvPr/>
        </p:nvSpPr>
        <p:spPr>
          <a:xfrm>
            <a:off x="5445685" y="1510768"/>
            <a:ext cx="1305390" cy="51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400" b="1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未来</a:t>
            </a:r>
            <a:endParaRPr sz="2400" b="1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01" name="Google Shape;201;p34"/>
          <p:cNvSpPr txBox="1"/>
          <p:nvPr/>
        </p:nvSpPr>
        <p:spPr>
          <a:xfrm>
            <a:off x="5223116" y="4872248"/>
            <a:ext cx="17504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过去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05" name="Google Shape;205;p34"/>
          <p:cNvCxnSpPr>
            <a:cxnSpLocks/>
            <a:stCxn id="198" idx="6"/>
          </p:cNvCxnSpPr>
          <p:nvPr/>
        </p:nvCxnSpPr>
        <p:spPr>
          <a:xfrm flipV="1">
            <a:off x="6973648" y="1112601"/>
            <a:ext cx="4267133" cy="230993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6" name="Google Shape;206;p34"/>
          <p:cNvCxnSpPr>
            <a:cxnSpLocks/>
            <a:stCxn id="198" idx="2"/>
          </p:cNvCxnSpPr>
          <p:nvPr/>
        </p:nvCxnSpPr>
        <p:spPr>
          <a:xfrm flipH="1" flipV="1">
            <a:off x="955982" y="1112601"/>
            <a:ext cx="4267266" cy="230993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7" name="Google Shape;207;p34"/>
          <p:cNvCxnSpPr>
            <a:cxnSpLocks/>
            <a:endCxn id="198" idx="2"/>
          </p:cNvCxnSpPr>
          <p:nvPr/>
        </p:nvCxnSpPr>
        <p:spPr>
          <a:xfrm flipV="1">
            <a:off x="874815" y="3422533"/>
            <a:ext cx="4348433" cy="265862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cxnSp>
        <p:nvCxnSpPr>
          <p:cNvPr id="208" name="Google Shape;208;p34"/>
          <p:cNvCxnSpPr>
            <a:cxnSpLocks/>
            <a:endCxn id="198" idx="6"/>
          </p:cNvCxnSpPr>
          <p:nvPr/>
        </p:nvCxnSpPr>
        <p:spPr>
          <a:xfrm flipH="1" flipV="1">
            <a:off x="6973648" y="3422533"/>
            <a:ext cx="4306034" cy="265862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sp>
        <p:nvSpPr>
          <p:cNvPr id="209" name="Google Shape;209;p34"/>
          <p:cNvSpPr txBox="1"/>
          <p:nvPr/>
        </p:nvSpPr>
        <p:spPr>
          <a:xfrm>
            <a:off x="1239180" y="3010123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公共空间</a:t>
            </a:r>
            <a:endParaRPr sz="24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11" name="Google Shape;211;p34"/>
          <p:cNvCxnSpPr/>
          <p:nvPr/>
        </p:nvCxnSpPr>
        <p:spPr>
          <a:xfrm>
            <a:off x="772980" y="6255334"/>
            <a:ext cx="10650800" cy="41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12" name="Google Shape;212;p34"/>
          <p:cNvSpPr txBox="1"/>
          <p:nvPr/>
        </p:nvSpPr>
        <p:spPr>
          <a:xfrm>
            <a:off x="4294655" y="6236928"/>
            <a:ext cx="3605112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空间轴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 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方位命名空间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213" name="Google Shape;213;p34">
            <a:hlinkClick r:id="rId3"/>
          </p:cNvPr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4376" y="1955342"/>
            <a:ext cx="2268133" cy="240300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4"/>
          <p:cNvSpPr txBox="1"/>
          <p:nvPr/>
        </p:nvSpPr>
        <p:spPr>
          <a:xfrm>
            <a:off x="9469642" y="4389740"/>
            <a:ext cx="27176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Image Source: </a:t>
            </a:r>
          </a:p>
          <a:p>
            <a:pPr algn="ctr"/>
            <a:r>
              <a:rPr lang="en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 on </a:t>
            </a:r>
            <a:r>
              <a:rPr lang="en" sz="1600" b="1" dirty="0" err="1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光锥</a:t>
            </a:r>
            <a:r>
              <a:rPr lang="en-US" altLang="zh-CN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因果锥</a:t>
            </a:r>
            <a:endParaRPr sz="16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5F3338-2008-7E49-B386-08B0F87F60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32" y="1639429"/>
            <a:ext cx="706359" cy="706359"/>
          </a:xfrm>
          <a:prstGeom prst="rect">
            <a:avLst/>
          </a:prstGeom>
        </p:spPr>
      </p:pic>
      <p:sp>
        <p:nvSpPr>
          <p:cNvPr id="23" name="Google Shape;209;p34">
            <a:extLst>
              <a:ext uri="{FF2B5EF4-FFF2-40B4-BE49-F238E27FC236}">
                <a16:creationId xmlns:a16="http://schemas.microsoft.com/office/drawing/2014/main" id="{8EE0F747-8A79-224D-9E6E-BAF440C5E4BD}"/>
              </a:ext>
            </a:extLst>
          </p:cNvPr>
          <p:cNvSpPr txBox="1"/>
          <p:nvPr/>
        </p:nvSpPr>
        <p:spPr>
          <a:xfrm>
            <a:off x="7584990" y="3021827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公共空间</a:t>
            </a:r>
            <a:endParaRPr sz="24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6" name="Google Shape;212;p34">
            <a:extLst>
              <a:ext uri="{FF2B5EF4-FFF2-40B4-BE49-F238E27FC236}">
                <a16:creationId xmlns:a16="http://schemas.microsoft.com/office/drawing/2014/main" id="{C9D62496-3989-5746-B4B1-C7FA8371170C}"/>
              </a:ext>
            </a:extLst>
          </p:cNvPr>
          <p:cNvSpPr txBox="1"/>
          <p:nvPr/>
        </p:nvSpPr>
        <p:spPr>
          <a:xfrm>
            <a:off x="120353" y="2474624"/>
            <a:ext cx="521558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时序命名空间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7" name="Google Shape;211;p34">
            <a:extLst>
              <a:ext uri="{FF2B5EF4-FFF2-40B4-BE49-F238E27FC236}">
                <a16:creationId xmlns:a16="http://schemas.microsoft.com/office/drawing/2014/main" id="{678D9426-3D23-D04B-ADA7-0B2285579533}"/>
              </a:ext>
            </a:extLst>
          </p:cNvPr>
          <p:cNvCxnSpPr>
            <a:cxnSpLocks/>
          </p:cNvCxnSpPr>
          <p:nvPr/>
        </p:nvCxnSpPr>
        <p:spPr>
          <a:xfrm flipV="1">
            <a:off x="772980" y="717518"/>
            <a:ext cx="0" cy="5537816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" name="Google Shape;212;p34">
            <a:extLst>
              <a:ext uri="{FF2B5EF4-FFF2-40B4-BE49-F238E27FC236}">
                <a16:creationId xmlns:a16="http://schemas.microsoft.com/office/drawing/2014/main" id="{A1C8DA78-EFDB-F84C-8060-CD6741F72171}"/>
              </a:ext>
            </a:extLst>
          </p:cNvPr>
          <p:cNvSpPr txBox="1"/>
          <p:nvPr/>
        </p:nvSpPr>
        <p:spPr>
          <a:xfrm rot="1708551">
            <a:off x="1961440" y="1922349"/>
            <a:ext cx="303290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36" name="Google Shape;212;p34">
            <a:extLst>
              <a:ext uri="{FF2B5EF4-FFF2-40B4-BE49-F238E27FC236}">
                <a16:creationId xmlns:a16="http://schemas.microsoft.com/office/drawing/2014/main" id="{D936D70B-2D39-C94E-9840-87A36C424620}"/>
              </a:ext>
            </a:extLst>
          </p:cNvPr>
          <p:cNvSpPr txBox="1"/>
          <p:nvPr/>
        </p:nvSpPr>
        <p:spPr>
          <a:xfrm rot="19897016">
            <a:off x="7283117" y="1888067"/>
            <a:ext cx="2912588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3" name="Google Shape;212;p34">
            <a:extLst>
              <a:ext uri="{FF2B5EF4-FFF2-40B4-BE49-F238E27FC236}">
                <a16:creationId xmlns:a16="http://schemas.microsoft.com/office/drawing/2014/main" id="{E3A63954-2503-7246-868F-08056DE8971C}"/>
              </a:ext>
            </a:extLst>
          </p:cNvPr>
          <p:cNvSpPr txBox="1"/>
          <p:nvPr/>
        </p:nvSpPr>
        <p:spPr>
          <a:xfrm rot="19722381">
            <a:off x="2151665" y="4483486"/>
            <a:ext cx="296779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4" name="Google Shape;212;p34">
            <a:extLst>
              <a:ext uri="{FF2B5EF4-FFF2-40B4-BE49-F238E27FC236}">
                <a16:creationId xmlns:a16="http://schemas.microsoft.com/office/drawing/2014/main" id="{031D1650-B3C2-6447-BED7-9B5912721268}"/>
              </a:ext>
            </a:extLst>
          </p:cNvPr>
          <p:cNvSpPr txBox="1"/>
          <p:nvPr/>
        </p:nvSpPr>
        <p:spPr>
          <a:xfrm rot="1879250">
            <a:off x="7131403" y="4505646"/>
            <a:ext cx="2921097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52" name="Google Shape;215;p34">
            <a:extLst>
              <a:ext uri="{FF2B5EF4-FFF2-40B4-BE49-F238E27FC236}">
                <a16:creationId xmlns:a16="http://schemas.microsoft.com/office/drawing/2014/main" id="{ED5D63FA-3C04-824B-9335-69F6C03D290D}"/>
              </a:ext>
            </a:extLst>
          </p:cNvPr>
          <p:cNvSpPr txBox="1"/>
          <p:nvPr/>
        </p:nvSpPr>
        <p:spPr>
          <a:xfrm>
            <a:off x="4879762" y="5147134"/>
            <a:ext cx="2434899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影响力交互空间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53" name="Google Shape;215;p34">
            <a:extLst>
              <a:ext uri="{FF2B5EF4-FFF2-40B4-BE49-F238E27FC236}">
                <a16:creationId xmlns:a16="http://schemas.microsoft.com/office/drawing/2014/main" id="{36252A04-F996-8944-80B9-C813576ADA79}"/>
              </a:ext>
            </a:extLst>
          </p:cNvPr>
          <p:cNvSpPr txBox="1"/>
          <p:nvPr/>
        </p:nvSpPr>
        <p:spPr>
          <a:xfrm>
            <a:off x="5141011" y="892232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影响力空间</a:t>
            </a:r>
            <a:endParaRPr sz="2400" b="1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6A221F0-DE3B-E240-8BEA-C1DF8D390F2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5555071" y="3791933"/>
            <a:ext cx="1177182" cy="10695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F339E99-546A-7141-8668-321216A5B28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5555071" y="2045073"/>
            <a:ext cx="1139163" cy="10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43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417981" y="252800"/>
            <a:ext cx="11360800" cy="7636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 defTabSz="914332">
              <a:defRPr/>
            </a:pP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系统建模的有效性指标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pic>
        <p:nvPicPr>
          <p:cNvPr id="155" name="Google Shape;155;p31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3843" y="3153911"/>
            <a:ext cx="1494935" cy="149493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1"/>
          <p:cNvSpPr txBox="1"/>
          <p:nvPr/>
        </p:nvSpPr>
        <p:spPr>
          <a:xfrm>
            <a:off x="1003111" y="101640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Soundness</a:t>
            </a:r>
            <a:endParaRPr sz="3200" b="1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31"/>
          <p:cNvSpPr txBox="1"/>
          <p:nvPr/>
        </p:nvSpPr>
        <p:spPr>
          <a:xfrm>
            <a:off x="5041311" y="1016400"/>
            <a:ext cx="20400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Precision</a:t>
            </a:r>
            <a:endParaRPr sz="3200"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31"/>
          <p:cNvSpPr txBox="1"/>
          <p:nvPr/>
        </p:nvSpPr>
        <p:spPr>
          <a:xfrm>
            <a:off x="8641978" y="1016400"/>
            <a:ext cx="25172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Termination</a:t>
            </a:r>
            <a:endParaRPr sz="3200"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31"/>
          <p:cNvCxnSpPr/>
          <p:nvPr/>
        </p:nvCxnSpPr>
        <p:spPr>
          <a:xfrm>
            <a:off x="4234278" y="2270784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0" name="Google Shape;160;p31"/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1978" y="3100011"/>
            <a:ext cx="2517200" cy="180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11044" y="3056433"/>
            <a:ext cx="3100507" cy="18086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31"/>
          <p:cNvCxnSpPr/>
          <p:nvPr/>
        </p:nvCxnSpPr>
        <p:spPr>
          <a:xfrm>
            <a:off x="7873911" y="2228966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1115366" y="161238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可靠性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9CAEB3-0986-EF47-9F3D-FCCCB289D1D7}"/>
              </a:ext>
            </a:extLst>
          </p:cNvPr>
          <p:cNvSpPr txBox="1"/>
          <p:nvPr/>
        </p:nvSpPr>
        <p:spPr>
          <a:xfrm>
            <a:off x="4943040" y="16249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精确性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3397E2-6346-2A42-A894-8C0A922BC4B1}"/>
              </a:ext>
            </a:extLst>
          </p:cNvPr>
          <p:cNvSpPr txBox="1"/>
          <p:nvPr/>
        </p:nvSpPr>
        <p:spPr>
          <a:xfrm>
            <a:off x="8782323" y="162736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zh-CN" alt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可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终止）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08F38-AED8-8042-9E72-8BF8374741CE}"/>
              </a:ext>
            </a:extLst>
          </p:cNvPr>
          <p:cNvSpPr txBox="1"/>
          <p:nvPr/>
        </p:nvSpPr>
        <p:spPr>
          <a:xfrm>
            <a:off x="4041854" y="5018068"/>
            <a:ext cx="4108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zh-CN" altLang="en-TW" kern="0" dirty="0">
                <a:latin typeface="STXinwei" panose="02010800040101010101" pitchFamily="2" charset="-122"/>
                <a:ea typeface="STXinwei" panose="02010800040101010101" pitchFamily="2" charset="-122"/>
              </a:rPr>
              <a:t>计算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语义</a:t>
            </a:r>
            <a:r>
              <a:rPr lang="en-US" altLang="zh-CN" kern="0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en-US" altLang="zh-CN" kern="0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的精确程度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可根据应用场景的需求，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即时地调用可供决策的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算法与相应的度量衡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1ADC0B-F233-AA49-969E-B0A2B6FC1017}"/>
              </a:ext>
            </a:extLst>
          </p:cNvPr>
          <p:cNvSpPr txBox="1"/>
          <p:nvPr/>
        </p:nvSpPr>
        <p:spPr>
          <a:xfrm>
            <a:off x="7846169" y="5454758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可在有限的时间与计算资源内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得到可供决策的系统模型评估结果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B60623-1919-2E41-A946-CA480038AC94}"/>
              </a:ext>
            </a:extLst>
          </p:cNvPr>
          <p:cNvSpPr txBox="1"/>
          <p:nvPr/>
        </p:nvSpPr>
        <p:spPr>
          <a:xfrm>
            <a:off x="823985" y="5173718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满足所有系统应用场景中的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”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”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Assumptions/Assertions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92FAAF-8BA2-AF41-9406-6BD4916FA8DA}"/>
              </a:ext>
            </a:extLst>
          </p:cNvPr>
          <p:cNvSpPr txBox="1"/>
          <p:nvPr/>
        </p:nvSpPr>
        <p:spPr>
          <a:xfrm>
            <a:off x="795449" y="2413260"/>
            <a:ext cx="3011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Soundness: All provable truth are true;</a:t>
            </a:r>
          </a:p>
          <a:p>
            <a:r>
              <a:rPr lang="en-US" sz="1400" dirty="0"/>
              <a:t>Completeness: All truth are provable;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9E32A8-B136-914A-8A2A-3D27D401E35A}"/>
              </a:ext>
            </a:extLst>
          </p:cNvPr>
          <p:cNvSpPr txBox="1"/>
          <p:nvPr/>
        </p:nvSpPr>
        <p:spPr>
          <a:xfrm>
            <a:off x="8150671" y="2413260"/>
            <a:ext cx="4238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Terminable: The program of interest eventually stops;</a:t>
            </a:r>
          </a:p>
          <a:p>
            <a:r>
              <a:rPr lang="en-US" sz="1400" dirty="0"/>
              <a:t>Bounded Term.: The said program stops given a bound;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25AD22-10BE-D44B-9649-47AC81A1308D}"/>
              </a:ext>
            </a:extLst>
          </p:cNvPr>
          <p:cNvSpPr txBox="1"/>
          <p:nvPr/>
        </p:nvSpPr>
        <p:spPr>
          <a:xfrm>
            <a:off x="4241478" y="2529659"/>
            <a:ext cx="3747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Precise semantics: Avoid False Positive/Negative.</a:t>
            </a:r>
          </a:p>
        </p:txBody>
      </p:sp>
    </p:spTree>
    <p:extLst>
      <p:ext uri="{BB962C8B-B14F-4D97-AF65-F5344CB8AC3E}">
        <p14:creationId xmlns:p14="http://schemas.microsoft.com/office/powerpoint/2010/main" val="3865168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176" y="387153"/>
            <a:ext cx="9405959" cy="466287"/>
          </a:xfrm>
        </p:spPr>
        <p:txBody>
          <a:bodyPr>
            <a:normAutofit/>
          </a:bodyPr>
          <a:lstStyle/>
          <a:p>
            <a:pPr defTabSz="914332">
              <a:spcBef>
                <a:spcPts val="0"/>
              </a:spcBef>
              <a:buSzPts val="2800"/>
              <a:defRPr/>
            </a:pP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形式化系统设计方法的产业化工具与应用</a:t>
            </a:r>
            <a:endParaRPr lang="en-TW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E25CB-675D-DB40-8C3A-1D4D43B7F52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79999" y="6322162"/>
            <a:ext cx="2744272" cy="365125"/>
          </a:xfrm>
        </p:spPr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15</a:t>
            </a:fld>
            <a:endParaRPr lang="en" sz="13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665CA9-A287-3146-95AB-942DB2DA1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0779" y="2165663"/>
            <a:ext cx="3315203" cy="41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slie Lamport - Leslie Lamport updated their profile picture.">
            <a:extLst>
              <a:ext uri="{FF2B5EF4-FFF2-40B4-BE49-F238E27FC236}">
                <a16:creationId xmlns:a16="http://schemas.microsoft.com/office/drawing/2014/main" id="{248406FB-32E0-DC4B-A67B-A5D155FDB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084" y="3000491"/>
            <a:ext cx="3425046" cy="255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991BDF3-E4C0-714F-9597-0B11C69FFA20}"/>
              </a:ext>
            </a:extLst>
          </p:cNvPr>
          <p:cNvSpPr txBox="1"/>
          <p:nvPr/>
        </p:nvSpPr>
        <p:spPr>
          <a:xfrm>
            <a:off x="627630" y="1667315"/>
            <a:ext cx="32820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运用偏序集代数方法奠定</a:t>
            </a: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研究分布与并发系统</a:t>
            </a: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同时也是TLA+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 时序逻辑形式化模型检验工具的开发者</a:t>
            </a:r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的原创者</a:t>
            </a:r>
          </a:p>
          <a:p>
            <a:pPr algn="ctr"/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9" name="Picture 18">
            <a:hlinkClick r:id="rId5"/>
            <a:extLst>
              <a:ext uri="{FF2B5EF4-FFF2-40B4-BE49-F238E27FC236}">
                <a16:creationId xmlns:a16="http://schemas.microsoft.com/office/drawing/2014/main" id="{764B1D7E-16F2-9541-A79C-5076DF870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3152" y="2132830"/>
            <a:ext cx="3525896" cy="42221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3D62B52-FC1C-C148-9044-7E2BAF5E1A58}"/>
              </a:ext>
            </a:extLst>
          </p:cNvPr>
          <p:cNvSpPr txBox="1"/>
          <p:nvPr/>
        </p:nvSpPr>
        <p:spPr>
          <a:xfrm>
            <a:off x="8592776" y="6354993"/>
            <a:ext cx="30251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hlinkClick r:id="rId5"/>
              </a:rPr>
              <a:t>https://</a:t>
            </a:r>
            <a:r>
              <a:rPr lang="en-US" sz="900" dirty="0" err="1">
                <a:hlinkClick r:id="rId5"/>
              </a:rPr>
              <a:t>lamport.azurewebsites.net</a:t>
            </a:r>
            <a:r>
              <a:rPr lang="en-US" sz="900" dirty="0">
                <a:hlinkClick r:id="rId5"/>
              </a:rPr>
              <a:t>/</a:t>
            </a:r>
            <a:r>
              <a:rPr lang="en-US" sz="900" dirty="0" err="1">
                <a:hlinkClick r:id="rId5"/>
              </a:rPr>
              <a:t>tla</a:t>
            </a:r>
            <a:r>
              <a:rPr lang="en-US" sz="900" dirty="0">
                <a:hlinkClick r:id="rId5"/>
              </a:rPr>
              <a:t>/amazon-</a:t>
            </a:r>
            <a:r>
              <a:rPr lang="en-US" sz="900" dirty="0" err="1">
                <a:hlinkClick r:id="rId5"/>
              </a:rPr>
              <a:t>excerpt.html</a:t>
            </a:r>
            <a:endParaRPr lang="en-TW" sz="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7F9C7A-FEE7-E94B-8A31-F2F564440E4B}"/>
              </a:ext>
            </a:extLst>
          </p:cNvPr>
          <p:cNvSpPr txBox="1"/>
          <p:nvPr/>
        </p:nvSpPr>
        <p:spPr>
          <a:xfrm>
            <a:off x="351557" y="5743622"/>
            <a:ext cx="355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Leslie Lamport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2013 图灵奖得主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552450-F4DC-D246-9095-9C9FFDA25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5850" y="3429000"/>
            <a:ext cx="3001108" cy="11323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EA367C-2DF2-D349-AE7F-D9DBCE7C15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7785" y="3682116"/>
            <a:ext cx="1139173" cy="183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33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9546" y="299420"/>
            <a:ext cx="7599214" cy="461665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辩证</a:t>
            </a:r>
            <a:r>
              <a:rPr lang="zh-TW" alt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正确性的形式化表述</a:t>
            </a:r>
            <a:endParaRPr lang="en-TW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D02631-2D6D-CB40-8752-433854F7EA2D}"/>
              </a:ext>
            </a:extLst>
          </p:cNvPr>
          <p:cNvSpPr/>
          <p:nvPr/>
        </p:nvSpPr>
        <p:spPr>
          <a:xfrm>
            <a:off x="3000053" y="2749695"/>
            <a:ext cx="3354574" cy="3173896"/>
          </a:xfrm>
          <a:prstGeom prst="ellipse">
            <a:avLst/>
          </a:prstGeom>
          <a:solidFill>
            <a:schemeClr val="tx1">
              <a:alpha val="5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安全</a:t>
            </a:r>
          </a:p>
          <a:p>
            <a:pPr algn="ctr" defTabSz="1219170">
              <a:buClr>
                <a:srgbClr val="000000"/>
              </a:buClr>
              <a:defRPr/>
            </a:pP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Safety</a:t>
            </a:r>
          </a:p>
          <a:p>
            <a:pPr algn="ctr" defTabSz="1219170">
              <a:buClr>
                <a:srgbClr val="000000"/>
              </a:buClr>
              <a:defRPr/>
            </a:pPr>
            <a:endParaRPr lang="en-TW" sz="2400" kern="0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  <a:p>
            <a:pPr algn="ctr" defTabSz="1219170">
              <a:buClr>
                <a:srgbClr val="000000"/>
              </a:buClr>
              <a:defRPr/>
            </a:pPr>
            <a:r>
              <a:rPr lang="zh-CN" altLang="en-US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（</a:t>
            </a: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避免坏事发生</a:t>
            </a:r>
            <a:r>
              <a:rPr lang="zh-CN" altLang="en-US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）</a:t>
            </a:r>
            <a:endParaRPr lang="en-TW" sz="2400" kern="0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083B31-36D6-7342-9CAA-B1E67FBD64EA}"/>
              </a:ext>
            </a:extLst>
          </p:cNvPr>
          <p:cNvSpPr/>
          <p:nvPr/>
        </p:nvSpPr>
        <p:spPr>
          <a:xfrm>
            <a:off x="5554409" y="2749695"/>
            <a:ext cx="3297302" cy="3173895"/>
          </a:xfrm>
          <a:prstGeom prst="ellipse">
            <a:avLst/>
          </a:prstGeom>
          <a:noFill/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活性</a:t>
            </a:r>
          </a:p>
          <a:p>
            <a:pPr algn="ctr" defTabSz="1219170">
              <a:buClr>
                <a:srgbClr val="000000"/>
              </a:buClr>
              <a:defRPr/>
            </a:pP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Liveness</a:t>
            </a:r>
          </a:p>
          <a:p>
            <a:pPr algn="ctr" defTabSz="1219170">
              <a:buClr>
                <a:srgbClr val="000000"/>
              </a:buClr>
              <a:defRPr/>
            </a:pPr>
            <a:endParaRPr lang="en-TW" sz="2000" kern="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  <a:p>
            <a:pPr algn="ctr" defTabSz="1219170">
              <a:buClr>
                <a:srgbClr val="000000"/>
              </a:buClr>
              <a:defRPr/>
            </a:pPr>
            <a:r>
              <a:rPr lang="zh-CN" altLang="en-US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（</a:t>
            </a: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保证好事发生</a:t>
            </a:r>
            <a:r>
              <a:rPr lang="zh-CN" altLang="en-US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）</a:t>
            </a:r>
            <a:endParaRPr lang="en-TW" sz="2000" kern="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E25CB-675D-DB40-8C3A-1D4D43B7F5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16</a:t>
            </a:fld>
            <a:endParaRPr lang="en" sz="13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F1DEBD-9338-2C4C-BF16-8488D3CBEE3A}"/>
              </a:ext>
            </a:extLst>
          </p:cNvPr>
          <p:cNvSpPr txBox="1"/>
          <p:nvPr/>
        </p:nvSpPr>
        <p:spPr>
          <a:xfrm>
            <a:off x="5554409" y="3448324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4800" dirty="0">
                <a:solidFill>
                  <a:schemeClr val="accent6">
                    <a:lumMod val="40000"/>
                    <a:lumOff val="60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</a:t>
            </a:r>
          </a:p>
          <a:p>
            <a:r>
              <a:rPr lang="en-TW" sz="4800" dirty="0">
                <a:solidFill>
                  <a:schemeClr val="accent6">
                    <a:lumMod val="40000"/>
                    <a:lumOff val="60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确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D6076A-9FD3-B14E-A856-441E121C8AA9}"/>
              </a:ext>
            </a:extLst>
          </p:cNvPr>
          <p:cNvSpPr txBox="1"/>
          <p:nvPr/>
        </p:nvSpPr>
        <p:spPr>
          <a:xfrm>
            <a:off x="3295508" y="1988263"/>
            <a:ext cx="530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Correctness Assertion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TW" altLang="zh-CN" sz="2400" dirty="0"/>
              <a:t>Safety ^ Liveness</a:t>
            </a:r>
            <a:endParaRPr lang="en-TW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F456F3-1777-9B4D-AB99-BA6C268CDD07}"/>
              </a:ext>
            </a:extLst>
          </p:cNvPr>
          <p:cNvCxnSpPr>
            <a:cxnSpLocks/>
            <a:stCxn id="3" idx="0"/>
            <a:endCxn id="10" idx="2"/>
          </p:cNvCxnSpPr>
          <p:nvPr/>
        </p:nvCxnSpPr>
        <p:spPr>
          <a:xfrm flipH="1" flipV="1">
            <a:off x="5949152" y="2449928"/>
            <a:ext cx="5367" cy="998396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  <a:effectLst>
            <a:softEdge rad="6129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32567D6-4BE2-F046-B5F4-271E0FDDDE0B}"/>
              </a:ext>
            </a:extLst>
          </p:cNvPr>
          <p:cNvSpPr txBox="1"/>
          <p:nvPr/>
        </p:nvSpPr>
        <p:spPr>
          <a:xfrm>
            <a:off x="3838639" y="1521215"/>
            <a:ext cx="4221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系统正确性的逻辑断言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(assertion)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表达式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3BABA8-975F-D248-BA80-C996835B702F}"/>
              </a:ext>
            </a:extLst>
          </p:cNvPr>
          <p:cNvSpPr txBox="1"/>
          <p:nvPr/>
        </p:nvSpPr>
        <p:spPr>
          <a:xfrm>
            <a:off x="8672090" y="2835333"/>
            <a:ext cx="3550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STXinwei" panose="02010800040101010101" pitchFamily="2" charset="-122"/>
                <a:ea typeface="STXinwei" panose="02010800040101010101" pitchFamily="2" charset="-122"/>
              </a:rPr>
              <a:t>Safety</a:t>
            </a:r>
            <a:r>
              <a:rPr lang="zh-CN" altLang="en-US" i="1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What the system is </a:t>
            </a:r>
            <a:r>
              <a:rPr lang="en-US" i="1" dirty="0">
                <a:latin typeface="STXinwei" panose="02010800040101010101" pitchFamily="2" charset="-122"/>
                <a:ea typeface="STXinwei" panose="02010800040101010101" pitchFamily="2" charset="-122"/>
              </a:rPr>
              <a:t>allowed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 to do.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75FA10-FFE1-BB44-9775-7DA5434D8FE2}"/>
              </a:ext>
            </a:extLst>
          </p:cNvPr>
          <p:cNvSpPr txBox="1"/>
          <p:nvPr/>
        </p:nvSpPr>
        <p:spPr>
          <a:xfrm>
            <a:off x="8672090" y="3533619"/>
            <a:ext cx="3855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STXinwei" panose="02010800040101010101" pitchFamily="2" charset="-122"/>
                <a:ea typeface="STXinwei" panose="02010800040101010101" pitchFamily="2" charset="-122"/>
              </a:rPr>
              <a:t>Liveness</a:t>
            </a:r>
            <a:r>
              <a:rPr lang="zh-CN" altLang="en-US" i="1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What the system must eventually do.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8C6668-D7C7-204F-A4B5-BEBE6DD1BD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8672" y="3779520"/>
            <a:ext cx="813418" cy="7390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F827DA-77FE-3047-B352-19A30ACF22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1824" y="5212202"/>
            <a:ext cx="711344" cy="6463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7B5D24-41FD-6F4F-90FD-76F35543CBC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78630" y="3879157"/>
            <a:ext cx="662097" cy="6015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86C0BF9-0598-BC4B-AB0C-B49DDC200F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4409" y="3967103"/>
            <a:ext cx="813418" cy="7390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A3056C-61F0-D246-AF80-61290326854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62049" y="5336785"/>
            <a:ext cx="517526" cy="4702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C33D56F-A78D-6447-AE10-9F2ED7DD500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6775" y="2978096"/>
            <a:ext cx="517526" cy="4702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D8F3ABA-E063-6149-96BC-20DE4F4A5FF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1200" y="4865316"/>
            <a:ext cx="372292" cy="3382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9CC0C48-63E9-8D45-9303-53B701A72DA7}"/>
              </a:ext>
            </a:extLst>
          </p:cNvPr>
          <p:cNvSpPr txBox="1"/>
          <p:nvPr/>
        </p:nvSpPr>
        <p:spPr>
          <a:xfrm>
            <a:off x="2885652" y="6006519"/>
            <a:ext cx="6126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以上的Venn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Diagram,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代表了系统模型的交集与联集关系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而所有系统模型，均可以偏序集的数据结构来表达。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1043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59EECF3F-ABD3-C44C-83FE-AF9108B82ED1}"/>
              </a:ext>
            </a:extLst>
          </p:cNvPr>
          <p:cNvGrpSpPr/>
          <p:nvPr/>
        </p:nvGrpSpPr>
        <p:grpSpPr>
          <a:xfrm>
            <a:off x="7977494" y="2183996"/>
            <a:ext cx="3552130" cy="2665380"/>
            <a:chOff x="14948101" y="-90362"/>
            <a:chExt cx="3552131" cy="26653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267281-7828-1941-90C5-2563E2C44D03}"/>
                </a:ext>
              </a:extLst>
            </p:cNvPr>
            <p:cNvSpPr/>
            <p:nvPr/>
          </p:nvSpPr>
          <p:spPr>
            <a:xfrm>
              <a:off x="14948101" y="-90361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BA75F1-8655-C048-AB25-6F3423FE318D}"/>
                </a:ext>
              </a:extLst>
            </p:cNvPr>
            <p:cNvSpPr/>
            <p:nvPr/>
          </p:nvSpPr>
          <p:spPr>
            <a:xfrm>
              <a:off x="15645184" y="-90362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0FCD2D-8C9E-3848-8C9D-ED37BBB699F7}"/>
                </a:ext>
              </a:extLst>
            </p:cNvPr>
            <p:cNvSpPr txBox="1"/>
            <p:nvPr/>
          </p:nvSpPr>
          <p:spPr>
            <a:xfrm>
              <a:off x="16176289" y="763596"/>
              <a:ext cx="10054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正确的</a:t>
              </a:r>
            </a:p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系统</a:t>
              </a:r>
            </a:p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运行范畴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71BAC2-331D-4646-AC83-C1E99FC39F87}"/>
                </a:ext>
              </a:extLst>
            </p:cNvPr>
            <p:cNvSpPr txBox="1"/>
            <p:nvPr/>
          </p:nvSpPr>
          <p:spPr>
            <a:xfrm>
              <a:off x="17510859" y="1168170"/>
              <a:ext cx="989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Liveness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685A12-7387-B740-A86F-8CCA69F11BE4}"/>
                </a:ext>
              </a:extLst>
            </p:cNvPr>
            <p:cNvSpPr txBox="1"/>
            <p:nvPr/>
          </p:nvSpPr>
          <p:spPr>
            <a:xfrm>
              <a:off x="14948156" y="1092857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16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Safety</a:t>
              </a:r>
            </a:p>
          </p:txBody>
        </p:sp>
      </p:grp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0E9C8EC-51E4-3244-852E-BD4F18DA3C5E}"/>
              </a:ext>
            </a:extLst>
          </p:cNvPr>
          <p:cNvSpPr/>
          <p:nvPr/>
        </p:nvSpPr>
        <p:spPr>
          <a:xfrm>
            <a:off x="4940882" y="4392852"/>
            <a:ext cx="3085308" cy="593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𝛼：</a:t>
            </a:r>
            <a:r>
              <a:rPr lang="en-TW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系统整合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DA3BE41-E543-A84F-AB95-961575554C60}"/>
              </a:ext>
            </a:extLst>
          </p:cNvPr>
          <p:cNvSpPr/>
          <p:nvPr/>
        </p:nvSpPr>
        <p:spPr>
          <a:xfrm flipH="1">
            <a:off x="4837510" y="2087967"/>
            <a:ext cx="3085308" cy="593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𝛾：</a:t>
            </a:r>
            <a:r>
              <a:rPr lang="en-TW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系统拆分</a:t>
            </a:r>
          </a:p>
        </p:txBody>
      </p:sp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805" y="521908"/>
            <a:ext cx="10469152" cy="447426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系统模型的优化是一个反复迭代的模型空间搜寻过程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fixed point semantic formalize model interpolation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A07BC-E709-2E4D-A81B-3CD68F7F26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7422" y="2816960"/>
            <a:ext cx="2612229" cy="7397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76FDFB-E160-5E42-B845-C56903A48B85}"/>
              </a:ext>
            </a:extLst>
          </p:cNvPr>
          <p:cNvSpPr txBox="1"/>
          <p:nvPr/>
        </p:nvSpPr>
        <p:spPr>
          <a:xfrm>
            <a:off x="5479918" y="3750849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抽象解释所用的</a:t>
            </a:r>
          </a:p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伽罗华连接算式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06C31A-0FBF-5F49-89AF-AB921C436D6B}"/>
              </a:ext>
            </a:extLst>
          </p:cNvPr>
          <p:cNvGrpSpPr/>
          <p:nvPr/>
        </p:nvGrpSpPr>
        <p:grpSpPr>
          <a:xfrm>
            <a:off x="1054522" y="2109838"/>
            <a:ext cx="3552130" cy="2665380"/>
            <a:chOff x="14948101" y="-90362"/>
            <a:chExt cx="3552131" cy="26653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C863F00-9238-1B49-B183-0105861C7B8F}"/>
                </a:ext>
              </a:extLst>
            </p:cNvPr>
            <p:cNvSpPr/>
            <p:nvPr/>
          </p:nvSpPr>
          <p:spPr>
            <a:xfrm>
              <a:off x="14948101" y="-90361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1FFE1BA-09E3-AE4C-B69B-791BA68645AD}"/>
                </a:ext>
              </a:extLst>
            </p:cNvPr>
            <p:cNvSpPr/>
            <p:nvPr/>
          </p:nvSpPr>
          <p:spPr>
            <a:xfrm>
              <a:off x="15645184" y="-90362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90C55F6-7B5E-9143-986C-6281A29DD9FB}"/>
                </a:ext>
              </a:extLst>
            </p:cNvPr>
            <p:cNvSpPr txBox="1"/>
            <p:nvPr/>
          </p:nvSpPr>
          <p:spPr>
            <a:xfrm>
              <a:off x="16176289" y="763596"/>
              <a:ext cx="10054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正确的</a:t>
              </a:r>
            </a:p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系统</a:t>
              </a:r>
            </a:p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运行范畴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E5AC7F5-8166-A74C-AC38-044118F1B62E}"/>
                </a:ext>
              </a:extLst>
            </p:cNvPr>
            <p:cNvSpPr txBox="1"/>
            <p:nvPr/>
          </p:nvSpPr>
          <p:spPr>
            <a:xfrm>
              <a:off x="17510859" y="1168170"/>
              <a:ext cx="989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Liveness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94B4C51-09DC-404A-8054-286C962D47B6}"/>
                </a:ext>
              </a:extLst>
            </p:cNvPr>
            <p:cNvSpPr txBox="1"/>
            <p:nvPr/>
          </p:nvSpPr>
          <p:spPr>
            <a:xfrm>
              <a:off x="14948156" y="1092857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16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Safety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1BBF941-BC0B-4642-9272-D0E8D43CB2E0}"/>
              </a:ext>
            </a:extLst>
          </p:cNvPr>
          <p:cNvSpPr txBox="1"/>
          <p:nvPr/>
        </p:nvSpPr>
        <p:spPr>
          <a:xfrm>
            <a:off x="8808136" y="5082285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抽象化系统模型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Abstract Model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A9CF3D4-6F03-4C4E-8CE0-5062E02CAD85}"/>
              </a:ext>
            </a:extLst>
          </p:cNvPr>
          <p:cNvSpPr txBox="1"/>
          <p:nvPr/>
        </p:nvSpPr>
        <p:spPr>
          <a:xfrm>
            <a:off x="1885164" y="5080763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具象化系统模型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Concrete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Model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645941-C7CD-E64A-AED4-583EBF620B15}"/>
              </a:ext>
            </a:extLst>
          </p:cNvPr>
          <p:cNvSpPr txBox="1"/>
          <p:nvPr/>
        </p:nvSpPr>
        <p:spPr>
          <a:xfrm>
            <a:off x="1584933" y="6384588"/>
            <a:ext cx="9026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derived from: </a:t>
            </a:r>
            <a:r>
              <a:rPr lang="en-US" dirty="0">
                <a:hlinkClick r:id="rId3"/>
              </a:rPr>
              <a:t>A Galois Connection Calculus for Abstract Interpretation</a:t>
            </a:r>
            <a:r>
              <a:rPr lang="zh-CN" altLang="en-US" dirty="0"/>
              <a:t>  </a:t>
            </a:r>
            <a:r>
              <a:rPr lang="en-US" altLang="zh-CN" dirty="0"/>
              <a:t>by </a:t>
            </a:r>
            <a:r>
              <a:rPr lang="en-US" altLang="zh-CN" dirty="0">
                <a:hlinkClick r:id="rId4"/>
              </a:rPr>
              <a:t>Patrick </a:t>
            </a:r>
            <a:r>
              <a:rPr lang="en-US" altLang="zh-CN" dirty="0" err="1">
                <a:hlinkClick r:id="rId4"/>
              </a:rPr>
              <a:t>Cousot</a:t>
            </a:r>
            <a:endParaRPr lang="en-TW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355530-67E8-3847-A8CD-B19A5E611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397" y="247270"/>
            <a:ext cx="2326113" cy="14441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D817F-1679-FE42-AE04-E80049BDC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2935" y="5232862"/>
            <a:ext cx="4201201" cy="978362"/>
          </a:xfrm>
          <a:prstGeom prst="rect">
            <a:avLst/>
          </a:prstGeom>
        </p:spPr>
      </p:pic>
      <p:pic>
        <p:nvPicPr>
          <p:cNvPr id="38" name="Picture 37">
            <a:hlinkClick r:id="rId7"/>
            <a:extLst>
              <a:ext uri="{FF2B5EF4-FFF2-40B4-BE49-F238E27FC236}">
                <a16:creationId xmlns:a16="http://schemas.microsoft.com/office/drawing/2014/main" id="{E99607B7-2E48-CA47-B9AB-F60C576CBFC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2555" y="257062"/>
            <a:ext cx="1670717" cy="126390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0ACDB0F-ED43-EB4C-8B2C-C1E7108181BB}"/>
              </a:ext>
            </a:extLst>
          </p:cNvPr>
          <p:cNvSpPr txBox="1"/>
          <p:nvPr/>
        </p:nvSpPr>
        <p:spPr>
          <a:xfrm>
            <a:off x="9971870" y="1652043"/>
            <a:ext cx="2012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hlinkClick r:id="rId7"/>
              </a:rPr>
              <a:t>Abstract Interpretation With Professor Patrick </a:t>
            </a:r>
            <a:r>
              <a:rPr lang="en-US" sz="600" dirty="0" err="1">
                <a:hlinkClick r:id="rId7"/>
              </a:rPr>
              <a:t>Cousot</a:t>
            </a:r>
            <a:r>
              <a:rPr lang="en-US" sz="600" dirty="0">
                <a:hlinkClick r:id="rId7"/>
              </a:rPr>
              <a:t> </a:t>
            </a:r>
          </a:p>
          <a:p>
            <a:pPr algn="ctr"/>
            <a:r>
              <a:rPr lang="en-US" sz="600" dirty="0">
                <a:hlinkClick r:id="rId7"/>
              </a:rPr>
              <a:t>| Lecture Series on AI #11 | J.P. Morgan</a:t>
            </a:r>
            <a:endParaRPr lang="en-US" sz="600" dirty="0"/>
          </a:p>
        </p:txBody>
      </p:sp>
      <p:pic>
        <p:nvPicPr>
          <p:cNvPr id="40" name="Picture 39">
            <a:hlinkClick r:id="rId4"/>
            <a:extLst>
              <a:ext uri="{FF2B5EF4-FFF2-40B4-BE49-F238E27FC236}">
                <a16:creationId xmlns:a16="http://schemas.microsoft.com/office/drawing/2014/main" id="{054C730D-FC04-FF4E-B2F5-4140C49A920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15745" y="5538551"/>
            <a:ext cx="1163552" cy="113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871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"/>
          <p:cNvSpPr>
            <a:spLocks noChangeArrowheads="1"/>
          </p:cNvSpPr>
          <p:nvPr/>
        </p:nvSpPr>
        <p:spPr bwMode="auto">
          <a:xfrm>
            <a:off x="3880022" y="5880776"/>
            <a:ext cx="79743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914354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zh-CN" altLang="en-US" sz="1600" b="1" kern="0" dirty="0">
                <a:latin typeface="Arial" charset="0"/>
                <a:ea typeface="Arial" charset="0"/>
                <a:cs typeface="Arial" charset="0"/>
                <a:sym typeface="Arial"/>
              </a:rPr>
              <a:t>表格来自 </a:t>
            </a:r>
            <a:r>
              <a:rPr lang="en-US" altLang="zh-CN" sz="1600" b="1" kern="0" dirty="0">
                <a:latin typeface="Arial" charset="0"/>
                <a:ea typeface="Arial" charset="0"/>
                <a:cs typeface="Arial" charset="0"/>
                <a:sym typeface="Arial"/>
              </a:rPr>
              <a:t>Mathematical Models: A Sketch for the Philosophy of Math (1981)</a:t>
            </a:r>
            <a:endParaRPr lang="zh-CN" altLang="en-US" sz="1600" b="1" kern="0" dirty="0">
              <a:latin typeface="Arial" charset="0"/>
              <a:ea typeface="Arial" charset="0"/>
              <a:cs typeface="Arial" charset="0"/>
              <a:sym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325499" y="6120378"/>
            <a:ext cx="48935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54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b</a:t>
            </a:r>
            <a:r>
              <a:rPr lang="en-US" sz="1600" kern="0" dirty="0">
                <a:latin typeface="Arial" charset="0"/>
                <a:ea typeface="Arial" charset="0"/>
                <a:cs typeface="Arial" charset="0"/>
                <a:sym typeface="Arial"/>
              </a:rPr>
              <a:t>y Saunders Mac Lane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altLang="zh-CN" sz="1600" kern="0" dirty="0">
                <a:latin typeface="Arial" charset="0"/>
                <a:ea typeface="Arial" charset="0"/>
                <a:cs typeface="Arial" charset="0"/>
                <a:sym typeface="Arial"/>
              </a:rPr>
              <a:t>founder of Category Theory</a:t>
            </a:r>
            <a:endParaRPr lang="en-US" sz="1600" i="1" kern="0" dirty="0">
              <a:latin typeface="Arial" charset="0"/>
              <a:ea typeface="Arial" charset="0"/>
              <a:cs typeface="Arial" charset="0"/>
              <a:sym typeface="Arial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912538"/>
              </p:ext>
            </p:extLst>
          </p:nvPr>
        </p:nvGraphicFramePr>
        <p:xfrm>
          <a:off x="767354" y="1471367"/>
          <a:ext cx="10451666" cy="443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58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58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3836">
                <a:tc>
                  <a:txBody>
                    <a:bodyPr/>
                    <a:lstStyle/>
                    <a:p>
                      <a:r>
                        <a:rPr lang="en-US" sz="1300" dirty="0" err="1"/>
                        <a:t>计数</a:t>
                      </a:r>
                      <a:r>
                        <a:rPr lang="zh-CN" altLang="en-US" sz="1300" dirty="0"/>
                        <a:t>、枚举（</a:t>
                      </a:r>
                      <a:r>
                        <a:rPr lang="en-US" sz="1300" dirty="0"/>
                        <a:t>Counting, Enumerating</a:t>
                      </a:r>
                      <a:r>
                        <a:rPr lang="zh-CN" altLang="en-US" sz="1300" dirty="0"/>
                        <a:t>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 err="1"/>
                        <a:t>算元对象</a:t>
                      </a:r>
                      <a:r>
                        <a:rPr lang="zh-CN" altLang="en-US" sz="1300" dirty="0"/>
                        <a:t> （命名空间）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Measuring</a:t>
                      </a:r>
                      <a:r>
                        <a:rPr lang="zh-CN" altLang="en-US" sz="1300" dirty="0"/>
                        <a:t> （度量）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Real Numbers, Calculus,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Shaping</a:t>
                      </a:r>
                      <a:r>
                        <a:rPr lang="zh-CN" altLang="en-US" sz="1300" dirty="0"/>
                        <a:t>      （分辨形体）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Geometry,</a:t>
                      </a:r>
                      <a:r>
                        <a:rPr lang="en-US" sz="1300" baseline="0" dirty="0"/>
                        <a:t> Topology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Forming</a:t>
                      </a:r>
                      <a:r>
                        <a:rPr lang="zh-CN" altLang="en-US" sz="1300" dirty="0"/>
                        <a:t>      （成形）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Symmetry, Group</a:t>
                      </a:r>
                      <a:r>
                        <a:rPr lang="en-US" sz="1300" baseline="0" dirty="0"/>
                        <a:t> Theory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Estimating</a:t>
                      </a:r>
                      <a:r>
                        <a:rPr lang="zh-CN" altLang="en-US" sz="1300" dirty="0"/>
                        <a:t>   （估测）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Probability, Measure Theory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Moving</a:t>
                      </a:r>
                      <a:r>
                        <a:rPr lang="zh-CN" altLang="en-US" sz="1300" dirty="0"/>
                        <a:t>         （移动）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Mechanics, Calculus, Dynamics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Calculating</a:t>
                      </a:r>
                      <a:r>
                        <a:rPr lang="zh-CN" altLang="en-US" sz="1300" dirty="0"/>
                        <a:t>   （计算）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Algebra, Numerical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Proving</a:t>
                      </a:r>
                      <a:r>
                        <a:rPr lang="zh-CN" altLang="en-US" sz="1300" dirty="0"/>
                        <a:t>          （证明）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Logic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Puzzling</a:t>
                      </a:r>
                      <a:r>
                        <a:rPr lang="zh-CN" altLang="en-US" sz="1300" dirty="0"/>
                        <a:t>          （解谜、加密）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Combinatorics, Num</a:t>
                      </a:r>
                      <a:r>
                        <a:rPr lang="en-US" altLang="zh-CN" sz="1300" dirty="0"/>
                        <a:t>b</a:t>
                      </a:r>
                      <a:r>
                        <a:rPr lang="en-US" sz="1300" dirty="0"/>
                        <a:t>er Theory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Grouping</a:t>
                      </a:r>
                      <a:r>
                        <a:rPr lang="zh-CN" altLang="en-US" sz="1300" dirty="0"/>
                        <a:t>        （聚类）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Set Theory, Combinatorics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C4B1F32-390E-A548-B54E-22E0A2B188D9}"/>
              </a:ext>
            </a:extLst>
          </p:cNvPr>
          <p:cNvSpPr txBox="1"/>
          <p:nvPr/>
        </p:nvSpPr>
        <p:spPr>
          <a:xfrm>
            <a:off x="6279719" y="6494798"/>
            <a:ext cx="4939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Link to the </a:t>
            </a:r>
            <a:r>
              <a:rPr lang="en-US" sz="1600" dirty="0">
                <a:hlinkClick r:id="rId3"/>
              </a:rPr>
              <a:t>online paper</a:t>
            </a:r>
            <a:r>
              <a:rPr lang="en-US" sz="1600" dirty="0"/>
              <a:t>: Last accessed: October 18, 2020</a:t>
            </a:r>
            <a:endParaRPr lang="en-TW" sz="1600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2FCA676-DFE1-4C46-A7B7-2401BBDA11EF}"/>
              </a:ext>
            </a:extLst>
          </p:cNvPr>
          <p:cNvSpPr txBox="1">
            <a:spLocks/>
          </p:cNvSpPr>
          <p:nvPr/>
        </p:nvSpPr>
        <p:spPr>
          <a:xfrm>
            <a:off x="268874" y="265953"/>
            <a:ext cx="10980000" cy="468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可计算语言的计量本质：</a:t>
            </a:r>
            <a:r>
              <a:rPr lang="zh-CN" altLang="en-TW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算</a:t>
            </a:r>
            <a:r>
              <a:rPr lang="zh-CN" altLang="en-US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符</a:t>
            </a:r>
            <a:r>
              <a:rPr lang="en-US" altLang="zh-CN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zh-CN" altLang="en-US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动词片语</a:t>
            </a:r>
            <a:r>
              <a:rPr lang="en-US" altLang="zh-CN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r>
              <a:rPr lang="zh-CN" altLang="en-US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的分类空间</a:t>
            </a:r>
          </a:p>
        </p:txBody>
      </p:sp>
    </p:spTree>
    <p:extLst>
      <p:ext uri="{BB962C8B-B14F-4D97-AF65-F5344CB8AC3E}">
        <p14:creationId xmlns:p14="http://schemas.microsoft.com/office/powerpoint/2010/main" val="724276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1" y="320670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散落在各类计算模型中的决策论证方法</a:t>
            </a:r>
            <a:b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(Models of Computation)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aphicFrame>
        <p:nvGraphicFramePr>
          <p:cNvPr id="16" name="Table">
            <a:extLst>
              <a:ext uri="{FF2B5EF4-FFF2-40B4-BE49-F238E27FC236}">
                <a16:creationId xmlns:a16="http://schemas.microsoft.com/office/drawing/2014/main" id="{63AE37BB-E487-3147-82D1-A9334E4D91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8546809"/>
              </p:ext>
            </p:extLst>
          </p:nvPr>
        </p:nvGraphicFramePr>
        <p:xfrm>
          <a:off x="1252387" y="1982575"/>
          <a:ext cx="10263134" cy="4121656"/>
        </p:xfrm>
        <a:graphic>
          <a:graphicData uri="http://schemas.openxmlformats.org/drawingml/2006/table">
            <a:tbl>
              <a:tblPr firstRow="1" firstCol="1"/>
              <a:tblGrid>
                <a:gridCol w="1645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2200"/>
                      </a:pPr>
                      <a:endParaRPr sz="110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系统代数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离散系统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动态系统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概率推论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专家规则系统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范畴论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证明辅助系统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算元（名词片语</a:t>
                      </a:r>
                      <a:r>
                        <a:rPr sz="1100" b="1" dirty="0"/>
                        <a:t>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&lt;特性, 真值, 组织&gt;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事件令牌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变量矩阵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各变量的
概率分布函数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布尔逻辑变量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对象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定理陈述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算符（动词片语）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{编码, 枚举, 评估}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令牌追踪过程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更新时序数列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条件概率矩阵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规则宣告语言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态射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使用者提示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元素关系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 err="1"/>
                        <a:t>键值对</a:t>
                      </a:r>
                      <a:r>
                        <a:rPr lang="en-TW" sz="1100" dirty="0"/>
                        <a:t>数据格式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拓扑条件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因变量表达式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因果拓扑结构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假设 与 断言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箭头/
函数/态设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假设 与 断言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时域尺度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自定义时域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离散时域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连续时域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无时域概念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自定义时域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自定义时域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自定义时域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形式化语义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可达性分析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安全性与活性分析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变量数列报表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边际概率分布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合规系统配置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同构条件分析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变量命名 与 
拓扑关系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执行引擎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复合式计算模型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Petri-Net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联立方程式求解器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贝叶斯网络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SAT Solver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Olog/Catlab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归纳/演绎/简化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应用领域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系统方案开发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安全与活性分析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系统趋势分析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故障侦错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系统论证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纯数学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 err="1"/>
                        <a:t>验证设计合约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060B567-EE35-BB44-B2CC-2B8CCE73F89E}"/>
              </a:ext>
            </a:extLst>
          </p:cNvPr>
          <p:cNvSpPr/>
          <p:nvPr/>
        </p:nvSpPr>
        <p:spPr>
          <a:xfrm>
            <a:off x="2875280" y="1982575"/>
            <a:ext cx="1198880" cy="4121656"/>
          </a:xfrm>
          <a:prstGeom prst="roundRect">
            <a:avLst/>
          </a:prstGeom>
          <a:noFill/>
          <a:ln w="63500">
            <a:solidFill>
              <a:srgbClr val="E9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416652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18820" y="1166842"/>
            <a:ext cx="71475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顾学雍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 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Algebra of Systems （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方法论原创者</a:t>
            </a:r>
          </a:p>
          <a:p>
            <a:b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zh-TW" alt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清华大学副教授，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麻省理工学院工程系统博士，系统设计与管理硕士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明尼苏达大学机械工程本科与工业工程硕士，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联合国教科文基金会（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UNESCO）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产学合作教席教授查建中特聘顾问。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印尼统筹部部长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Luhut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Panjadang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的科技顾问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印尼国家未来知识中心的发起人</a:t>
            </a:r>
          </a:p>
          <a:p>
            <a:b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zh-TW" alt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Email: </a:t>
            </a:r>
            <a:r>
              <a:rPr lang="en-US" u="sng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benkoo@mail.tsinghua.edu.cn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b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个人主页：</a:t>
            </a:r>
            <a:r>
              <a:rPr lang="en-US" u="sng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http://</a:t>
            </a:r>
            <a:r>
              <a:rPr lang="en-US" u="sng" dirty="0" err="1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xlp.pub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7488" y="132989"/>
            <a:ext cx="115282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个人介绍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FA405B-DDF6-854C-87FF-EBF63622AC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487" y="1166841"/>
            <a:ext cx="4524315" cy="45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1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490746" y="1715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方法论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：运用代数法则，在语义空间保证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集成多种领域信息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788" name="内容占位符 2"/>
          <p:cNvSpPr txBox="1"/>
          <p:nvPr/>
        </p:nvSpPr>
        <p:spPr>
          <a:xfrm>
            <a:off x="575337" y="887884"/>
            <a:ext cx="11046088" cy="941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系统代数</a:t>
            </a:r>
            <a:r>
              <a:rPr sz="1200" dirty="0"/>
              <a:t>： </a:t>
            </a:r>
            <a:r>
              <a:rPr sz="1200" dirty="0" err="1"/>
              <a:t>以代数的语言逻辑，表述</a:t>
            </a:r>
            <a:r>
              <a:rPr sz="1200" dirty="0"/>
              <a:t>(Represent)</a:t>
            </a:r>
            <a:r>
              <a:rPr sz="1200" dirty="0" err="1"/>
              <a:t>系统的参与对象与交互关系</a:t>
            </a:r>
            <a:r>
              <a:rPr sz="1200" dirty="0"/>
              <a:t>。</a:t>
            </a:r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命名空间：为系统的参与对象</a:t>
            </a:r>
            <a:r>
              <a:rPr sz="1200" dirty="0"/>
              <a:t>(Object)</a:t>
            </a:r>
            <a:r>
              <a:rPr lang="zh-CN" altLang="en-US" sz="1200" dirty="0"/>
              <a:t>，</a:t>
            </a:r>
            <a:r>
              <a:rPr lang="en-TW" sz="1200" dirty="0"/>
              <a:t>互动过程(Process)</a:t>
            </a:r>
            <a:r>
              <a:rPr lang="zh-CN" altLang="en-US" sz="1200" dirty="0"/>
              <a:t> 和网络结构（</a:t>
            </a:r>
            <a:r>
              <a:rPr lang="en-US" altLang="zh-CN" sz="1200" dirty="0"/>
              <a:t>Network</a:t>
            </a:r>
            <a:r>
              <a:rPr lang="zh-CN" altLang="en-US" sz="1200" dirty="0"/>
              <a:t>）</a:t>
            </a:r>
            <a:r>
              <a:rPr sz="1200" dirty="0" err="1"/>
              <a:t>命名（赋予严谨的算元命名规则</a:t>
            </a:r>
            <a:r>
              <a:rPr sz="1200" dirty="0"/>
              <a:t>）</a:t>
            </a:r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表述关系：以</a:t>
            </a:r>
            <a:r>
              <a:rPr lang="en-TW" sz="1200" dirty="0"/>
              <a:t>三类</a:t>
            </a:r>
            <a:r>
              <a:rPr sz="1200" dirty="0" err="1"/>
              <a:t>代数算符，表达算元（Object）之间的交互关系，并表述复合关系的结构</a:t>
            </a:r>
            <a:r>
              <a:rPr sz="1200" dirty="0"/>
              <a:t>。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4CAC3F-776A-9C4F-93EC-3380DFC9F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593" y="4590222"/>
            <a:ext cx="9935476" cy="219074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45E51CE-3361-6846-90AD-E8D0289B3A0C}"/>
              </a:ext>
            </a:extLst>
          </p:cNvPr>
          <p:cNvGrpSpPr/>
          <p:nvPr/>
        </p:nvGrpSpPr>
        <p:grpSpPr>
          <a:xfrm>
            <a:off x="2570431" y="2570922"/>
            <a:ext cx="6019800" cy="2019300"/>
            <a:chOff x="3088481" y="2305154"/>
            <a:chExt cx="6019800" cy="201930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9B6C577-3D69-6B45-B461-F0DC4B571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88481" y="2305154"/>
              <a:ext cx="6019800" cy="20193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03A94D-D435-F44E-BD65-F003741C49AC}"/>
                </a:ext>
              </a:extLst>
            </p:cNvPr>
            <p:cNvSpPr txBox="1"/>
            <p:nvPr/>
          </p:nvSpPr>
          <p:spPr>
            <a:xfrm>
              <a:off x="5761255" y="3814553"/>
              <a:ext cx="14109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100" dirty="0"/>
                <a:t>Post-condition = True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9EEF32A-678E-BF4A-AD1C-D949901E8B19}"/>
                </a:ext>
              </a:extLst>
            </p:cNvPr>
            <p:cNvSpPr txBox="1"/>
            <p:nvPr/>
          </p:nvSpPr>
          <p:spPr>
            <a:xfrm>
              <a:off x="5761255" y="2781838"/>
              <a:ext cx="14750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100" dirty="0"/>
                <a:t>Pre-condition := {t &lt; 5}</a:t>
              </a: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F48015AE-891E-314A-AFC3-B47109B55E88}"/>
              </a:ext>
            </a:extLst>
          </p:cNvPr>
          <p:cNvSpPr/>
          <p:nvPr/>
        </p:nvSpPr>
        <p:spPr>
          <a:xfrm>
            <a:off x="1762539" y="2033606"/>
            <a:ext cx="807892" cy="725911"/>
          </a:xfrm>
          <a:prstGeom prst="ellipse">
            <a:avLst/>
          </a:prstGeom>
          <a:noFill/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100" dirty="0">
                <a:solidFill>
                  <a:schemeClr val="tx1"/>
                </a:solidFill>
              </a:rPr>
              <a:t>Token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BD81BE-8AE5-0B46-A396-F74040A31B8F}"/>
              </a:ext>
            </a:extLst>
          </p:cNvPr>
          <p:cNvSpPr txBox="1"/>
          <p:nvPr/>
        </p:nvSpPr>
        <p:spPr>
          <a:xfrm>
            <a:off x="2675996" y="2137965"/>
            <a:ext cx="654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每一个”Token”(令牌)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都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包含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《P, B, C》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三类信息的数据内容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3E555B-CCB6-774A-A515-3FDDA47A1669}"/>
              </a:ext>
            </a:extLst>
          </p:cNvPr>
          <p:cNvSpPr txBox="1"/>
          <p:nvPr/>
        </p:nvSpPr>
        <p:spPr>
          <a:xfrm>
            <a:off x="8441093" y="2980179"/>
            <a:ext cx="3682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Pre-Condition: 假设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assumption)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A29CD0-DDBC-E44B-87D2-425F33800AA2}"/>
              </a:ext>
            </a:extLst>
          </p:cNvPr>
          <p:cNvSpPr txBox="1"/>
          <p:nvPr/>
        </p:nvSpPr>
        <p:spPr>
          <a:xfrm>
            <a:off x="8441093" y="3822393"/>
            <a:ext cx="351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Post-Condition: 断言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assertion)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8654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Property Domain Specification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 特性域的运算规则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788" name="内容占位符 2"/>
          <p:cNvSpPr txBox="1"/>
          <p:nvPr/>
        </p:nvSpPr>
        <p:spPr>
          <a:xfrm>
            <a:off x="506793" y="1097455"/>
            <a:ext cx="5591588" cy="941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Property Domain</a:t>
            </a:r>
            <a:r>
              <a:rPr sz="1200" dirty="0"/>
              <a:t>： </a:t>
            </a:r>
            <a:r>
              <a:rPr lang="en-TW" sz="1200" dirty="0"/>
              <a:t>令</a:t>
            </a:r>
            <a:r>
              <a:rPr lang="zh-CN" altLang="en-US" sz="1200" dirty="0"/>
              <a:t> </a:t>
            </a:r>
            <a:r>
              <a:rPr lang="en-US" altLang="zh-CN" sz="1200" dirty="0"/>
              <a:t>P</a:t>
            </a:r>
            <a:r>
              <a:rPr lang="zh-CN" altLang="en-US" sz="1200" dirty="0"/>
              <a:t>为</a:t>
            </a:r>
            <a:r>
              <a:rPr lang="en-US" altLang="zh-CN" sz="1200" dirty="0"/>
              <a:t>Backus </a:t>
            </a:r>
            <a:r>
              <a:rPr lang="en-US" altLang="zh-CN" sz="1200" dirty="0" err="1"/>
              <a:t>Naur</a:t>
            </a:r>
            <a:r>
              <a:rPr lang="en-US" altLang="zh-CN" sz="1200" dirty="0"/>
              <a:t> Form </a:t>
            </a:r>
            <a:r>
              <a:rPr lang="zh-CN" altLang="en-US" sz="1200" dirty="0"/>
              <a:t>的字串数据范畴</a:t>
            </a:r>
            <a:r>
              <a:rPr sz="1200" dirty="0"/>
              <a:t>。</a:t>
            </a:r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命名空间</a:t>
            </a:r>
            <a:r>
              <a:rPr sz="1200" dirty="0"/>
              <a:t>：</a:t>
            </a:r>
            <a:r>
              <a:rPr lang="en-TW" sz="1200" dirty="0"/>
              <a:t>PROP, EXPR, VAR, … 为保留字</a:t>
            </a:r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TW" sz="1200" dirty="0"/>
              <a:t>运算规则</a:t>
            </a:r>
            <a:r>
              <a:rPr sz="1200" dirty="0"/>
              <a:t>：</a:t>
            </a:r>
            <a:r>
              <a:rPr lang="en-TW" sz="1200" dirty="0"/>
              <a:t>merge, substitute, delete, interp 为算符</a:t>
            </a:r>
            <a:r>
              <a:rPr sz="1200" dirty="0"/>
              <a:t>。</a:t>
            </a:r>
          </a:p>
        </p:txBody>
      </p:sp>
      <p:pic>
        <p:nvPicPr>
          <p:cNvPr id="8194" name="Picture 2" descr="page3image27123632">
            <a:extLst>
              <a:ext uri="{FF2B5EF4-FFF2-40B4-BE49-F238E27FC236}">
                <a16:creationId xmlns:a16="http://schemas.microsoft.com/office/drawing/2014/main" id="{BAD1F437-1967-6247-BB51-BB1055372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399" y="2487069"/>
            <a:ext cx="6292665" cy="233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C7A640-FD7A-3249-8419-749496B16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381" y="3541630"/>
            <a:ext cx="5295900" cy="2044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60D5DB-C6C1-B74D-8CA2-189E4C3E3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4965118"/>
            <a:ext cx="5664200" cy="698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EC8AFC-2E20-BF49-8893-A952175B9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1381" y="1067836"/>
            <a:ext cx="4152900" cy="19431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92C0F3-FA75-3242-94A8-84A170BF0573}"/>
              </a:ext>
            </a:extLst>
          </p:cNvPr>
          <p:cNvSpPr/>
          <p:nvPr/>
        </p:nvSpPr>
        <p:spPr>
          <a:xfrm>
            <a:off x="1436877" y="5701525"/>
            <a:ext cx="93230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所有函数调用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、方程式简化、算术式的赋值运算，均可用以上的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Rewrite Process 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完成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0644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1" y="274838"/>
            <a:ext cx="11360800" cy="44847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函数与多项式的运算均根据箭头的追踪完成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B50C13-AE04-A24C-ABED-B15E273E9A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9647" y="1119382"/>
            <a:ext cx="6011333" cy="2458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FA3B87-0249-5840-9773-7D6408540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82" y="2225563"/>
            <a:ext cx="5251865" cy="2880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DB33F9-32C6-1740-A553-75D3B17B2DAE}"/>
              </a:ext>
            </a:extLst>
          </p:cNvPr>
          <p:cNvSpPr txBox="1"/>
          <p:nvPr/>
        </p:nvSpPr>
        <p:spPr>
          <a:xfrm>
            <a:off x="1254802" y="5202472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每一个”Token”(令牌)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都是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包含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《P, B, C》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三笔信息的数据结构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54046-6B93-D140-BEB6-ADB4C31A79D5}"/>
              </a:ext>
            </a:extLst>
          </p:cNvPr>
          <p:cNvSpPr txBox="1"/>
          <p:nvPr/>
        </p:nvSpPr>
        <p:spPr>
          <a:xfrm>
            <a:off x="6726654" y="5455923"/>
            <a:ext cx="4093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系统方案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的生成可根据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“假设”与“断言”的条件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让令牌根据范畴论与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计数组合学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的规则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，估算方案类型的总量</a:t>
            </a:r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F4E056-F109-3647-9365-9632E449395D}"/>
              </a:ext>
            </a:extLst>
          </p:cNvPr>
          <p:cNvSpPr txBox="1"/>
          <p:nvPr/>
        </p:nvSpPr>
        <p:spPr>
          <a:xfrm>
            <a:off x="6352840" y="375301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5"/>
              </a:rPr>
              <a:t>箭头向外表示乘法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3628B4-6F15-6D4D-806C-442E950CC02E}"/>
              </a:ext>
            </a:extLst>
          </p:cNvPr>
          <p:cNvSpPr txBox="1"/>
          <p:nvPr/>
        </p:nvSpPr>
        <p:spPr>
          <a:xfrm>
            <a:off x="9264469" y="3799229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6"/>
              </a:rPr>
              <a:t>箭头向内表示加法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5126" name="Picture 6" descr="Programming with Universal Constructions | Bartosz Milewski&amp;#39;s Programming  Cafe">
            <a:hlinkClick r:id="rId6"/>
            <a:extLst>
              <a:ext uri="{FF2B5EF4-FFF2-40B4-BE49-F238E27FC236}">
                <a16:creationId xmlns:a16="http://schemas.microsoft.com/office/drawing/2014/main" id="{A806ACC6-E56B-1D43-9411-080321A88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84703" y="4188495"/>
            <a:ext cx="1794061" cy="131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hlinkClick r:id="rId5"/>
            <a:extLst>
              <a:ext uri="{FF2B5EF4-FFF2-40B4-BE49-F238E27FC236}">
                <a16:creationId xmlns:a16="http://schemas.microsoft.com/office/drawing/2014/main" id="{B888FF8B-6B15-454E-B4DA-96B866CBE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6712" y="4237814"/>
            <a:ext cx="1894052" cy="110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B5ABAF-B3C8-084E-A3FA-E63D8DA60E6F}"/>
              </a:ext>
            </a:extLst>
          </p:cNvPr>
          <p:cNvSpPr txBox="1"/>
          <p:nvPr/>
        </p:nvSpPr>
        <p:spPr>
          <a:xfrm>
            <a:off x="3634725" y="944456"/>
            <a:ext cx="4927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Category Theory as an Arrow Chasing Computation</a:t>
            </a:r>
          </a:p>
        </p:txBody>
      </p:sp>
    </p:spTree>
    <p:extLst>
      <p:ext uri="{BB962C8B-B14F-4D97-AF65-F5344CB8AC3E}">
        <p14:creationId xmlns:p14="http://schemas.microsoft.com/office/powerpoint/2010/main" val="2857802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1" y="274839"/>
            <a:ext cx="11360800" cy="5248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基于箭头(关系)与标签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（命名空间）</a:t>
            </a:r>
            <a:r>
              <a:rPr lang="zh-CN" alt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运算方法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9D954-D03E-A342-8710-554EE4625B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3560" y="2455587"/>
            <a:ext cx="5956346" cy="3412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E77F06-E0FA-4347-A256-66B3436D0FCC}"/>
              </a:ext>
            </a:extLst>
          </p:cNvPr>
          <p:cNvSpPr txBox="1"/>
          <p:nvPr/>
        </p:nvSpPr>
        <p:spPr>
          <a:xfrm>
            <a:off x="6739906" y="5704558"/>
            <a:ext cx="4093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函数的调用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，如左图的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f(_)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g(_),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只要是唯一的函数名称，均可在对应的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Python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Script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命名空间，无差异的调用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FE49A6-271F-9642-8B45-6CE2F8DD7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051" y="913897"/>
            <a:ext cx="3218922" cy="47906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E988DC-24E4-974C-9767-B01AC36A350A}"/>
              </a:ext>
            </a:extLst>
          </p:cNvPr>
          <p:cNvSpPr txBox="1"/>
          <p:nvPr/>
        </p:nvSpPr>
        <p:spPr>
          <a:xfrm>
            <a:off x="1357878" y="1450860"/>
            <a:ext cx="4093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在特性域的Rewrite Process中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，要避免符号指向的循环结构，在此工具中，特别加入了侦测并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终止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循环结构的算法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897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Algebraic Methodology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 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运算与模型空间的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788" name="内容占位符 2"/>
          <p:cNvSpPr txBox="1"/>
          <p:nvPr/>
        </p:nvSpPr>
        <p:spPr>
          <a:xfrm>
            <a:off x="506793" y="1097455"/>
            <a:ext cx="11046088" cy="1244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系统代数的边界：代数的封闭</a:t>
            </a:r>
            <a:r>
              <a:rPr lang="en-TW" sz="1200" dirty="0"/>
              <a:t>特</a:t>
            </a:r>
            <a:r>
              <a:rPr sz="1200" dirty="0" err="1"/>
              <a:t>性</a:t>
            </a:r>
            <a:r>
              <a:rPr sz="1200" dirty="0"/>
              <a:t>(Closure property)</a:t>
            </a:r>
            <a:r>
              <a:rPr lang="en-TW" sz="1200" dirty="0"/>
              <a:t>可用</a:t>
            </a:r>
            <a:r>
              <a:rPr lang="en-US" sz="1200" dirty="0" err="1"/>
              <a:t>网络路径</a:t>
            </a:r>
            <a:r>
              <a:rPr sz="1200" dirty="0" err="1"/>
              <a:t>的可达性（Reachability</a:t>
            </a:r>
            <a:r>
              <a:rPr sz="1200" dirty="0"/>
              <a:t>）</a:t>
            </a:r>
            <a:r>
              <a:rPr lang="en-TW" sz="1200" dirty="0"/>
              <a:t>来执行运算</a:t>
            </a:r>
            <a:r>
              <a:rPr sz="1200" dirty="0"/>
              <a:t>，</a:t>
            </a:r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可达性</a:t>
            </a:r>
            <a:r>
              <a:rPr sz="1200" dirty="0"/>
              <a:t>：</a:t>
            </a:r>
            <a:r>
              <a:rPr lang="en-TW" sz="1200" dirty="0"/>
              <a:t>Petri Net </a:t>
            </a:r>
            <a:r>
              <a:rPr sz="1200" dirty="0" err="1"/>
              <a:t>的表达形式和语意，适用于凸显系统的</a:t>
            </a:r>
            <a:r>
              <a:rPr lang="en-US" sz="1200" dirty="0" err="1"/>
              <a:t>并发动态行为,也是范畴论的主要计算手段</a:t>
            </a:r>
            <a:endParaRPr sz="1200" dirty="0"/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系统生成步骤：编码</a:t>
            </a:r>
            <a:r>
              <a:rPr sz="1200" dirty="0"/>
              <a:t>(Encode), </a:t>
            </a:r>
            <a:r>
              <a:rPr sz="1200" dirty="0" err="1"/>
              <a:t>枚举</a:t>
            </a:r>
            <a:r>
              <a:rPr sz="1200" dirty="0"/>
              <a:t>(Enumerate), </a:t>
            </a:r>
            <a:r>
              <a:rPr sz="1200" dirty="0" err="1"/>
              <a:t>评估</a:t>
            </a:r>
            <a:r>
              <a:rPr sz="1200" dirty="0"/>
              <a:t>(Evaluate), 3E </a:t>
            </a:r>
            <a:r>
              <a:rPr sz="1200" dirty="0" err="1"/>
              <a:t>语言算符</a:t>
            </a:r>
            <a:r>
              <a:rPr lang="zh-CN" altLang="en-US" sz="1200" dirty="0"/>
              <a:t>，（枚举法所生成模型的总量可通过</a:t>
            </a:r>
            <a:r>
              <a:rPr lang="zh-CN" altLang="en-US" sz="1200" dirty="0">
                <a:solidFill>
                  <a:srgbClr val="FF0000"/>
                </a:solidFill>
              </a:rPr>
              <a:t>假设</a:t>
            </a:r>
            <a:r>
              <a:rPr lang="zh-CN" altLang="en-US" sz="1200" dirty="0"/>
              <a:t>与</a:t>
            </a:r>
            <a:r>
              <a:rPr lang="zh-CN" altLang="en-US" sz="1200" dirty="0">
                <a:solidFill>
                  <a:srgbClr val="FF0000"/>
                </a:solidFill>
              </a:rPr>
              <a:t>断言</a:t>
            </a:r>
            <a:r>
              <a:rPr lang="zh-CN" altLang="en-US" sz="1200" dirty="0"/>
              <a:t>来控制）</a:t>
            </a:r>
            <a:endParaRPr sz="1200" dirty="0"/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代数化元语言：所有特定领域的系统描述语言，均可根据上述的</a:t>
            </a:r>
            <a:r>
              <a:rPr sz="1200" dirty="0"/>
              <a:t> 3E </a:t>
            </a:r>
            <a:r>
              <a:rPr sz="1200" dirty="0" err="1"/>
              <a:t>语言算符，编码，枚举，并评估（比对计算结果</a:t>
            </a:r>
            <a:r>
              <a:rPr sz="1200" dirty="0"/>
              <a:t>）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6B3A90-607A-114C-8C5C-8BDB61147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228" y="2564570"/>
            <a:ext cx="4549153" cy="36470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A66A6-15F5-2A46-AF77-C24010B4B6D2}"/>
              </a:ext>
            </a:extLst>
          </p:cNvPr>
          <p:cNvSpPr txBox="1"/>
          <p:nvPr/>
        </p:nvSpPr>
        <p:spPr>
          <a:xfrm>
            <a:off x="6098381" y="351945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编码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F75AA4-5DAF-A440-B4F8-E5F2D9FF6397}"/>
              </a:ext>
            </a:extLst>
          </p:cNvPr>
          <p:cNvSpPr txBox="1"/>
          <p:nvPr/>
        </p:nvSpPr>
        <p:spPr>
          <a:xfrm>
            <a:off x="3269806" y="621166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枚举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48C92-268D-F140-8D47-3DC650AC9064}"/>
              </a:ext>
            </a:extLst>
          </p:cNvPr>
          <p:cNvSpPr txBox="1"/>
          <p:nvPr/>
        </p:nvSpPr>
        <p:spPr>
          <a:xfrm>
            <a:off x="257753" y="351945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评估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862EE-A955-9B45-9CD3-C6FB3899BE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3837" y="3163403"/>
            <a:ext cx="4259044" cy="2597142"/>
          </a:xfrm>
          <a:prstGeom prst="rect">
            <a:avLst/>
          </a:prstGeom>
        </p:spPr>
      </p:pic>
      <p:sp>
        <p:nvSpPr>
          <p:cNvPr id="4" name="Line Callout 1 3">
            <a:extLst>
              <a:ext uri="{FF2B5EF4-FFF2-40B4-BE49-F238E27FC236}">
                <a16:creationId xmlns:a16="http://schemas.microsoft.com/office/drawing/2014/main" id="{15DBBBE7-B091-4444-B287-A167A4A12043}"/>
              </a:ext>
            </a:extLst>
          </p:cNvPr>
          <p:cNvSpPr/>
          <p:nvPr/>
        </p:nvSpPr>
        <p:spPr>
          <a:xfrm>
            <a:off x="8068961" y="2564570"/>
            <a:ext cx="2310714" cy="499906"/>
          </a:xfrm>
          <a:prstGeom prst="borderCallout1">
            <a:avLst>
              <a:gd name="adj1" fmla="val 38524"/>
              <a:gd name="adj2" fmla="val 104501"/>
              <a:gd name="adj3" fmla="val 60593"/>
              <a:gd name="adj4" fmla="val 1119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模型空间的封闭性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891D6-298C-D345-8CDC-39F077232778}"/>
              </a:ext>
            </a:extLst>
          </p:cNvPr>
          <p:cNvSpPr txBox="1"/>
          <p:nvPr/>
        </p:nvSpPr>
        <p:spPr>
          <a:xfrm>
            <a:off x="6842363" y="5859472"/>
            <a:ext cx="52661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代数编码的封闭性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所有计算的结果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，均为</a:t>
            </a:r>
            <a:r>
              <a:rPr lang="en-US" altLang="zh-CN" sz="160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域的元素</a:t>
            </a:r>
            <a:endParaRPr lang="en-US" altLang="zh-CN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枚举过程中的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Token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总量可通过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P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B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的命名空间来控制</a:t>
            </a:r>
            <a:endParaRPr lang="en-US" altLang="zh-CN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评估的计算过程可调用任何可计算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(Computable)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的函数</a:t>
            </a:r>
            <a:endParaRPr lang="en-TW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98C77F4F-43CE-574F-87B1-6578EB16D083}"/>
              </a:ext>
            </a:extLst>
          </p:cNvPr>
          <p:cNvCxnSpPr>
            <a:endCxn id="4" idx="0"/>
          </p:cNvCxnSpPr>
          <p:nvPr/>
        </p:nvCxnSpPr>
        <p:spPr>
          <a:xfrm rot="16200000" flipV="1">
            <a:off x="10124953" y="3069245"/>
            <a:ext cx="1250850" cy="741406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725A534-237D-7943-BEB0-CC08144F3654}"/>
              </a:ext>
            </a:extLst>
          </p:cNvPr>
          <p:cNvCxnSpPr>
            <a:cxnSpLocks/>
            <a:stCxn id="4" idx="2"/>
          </p:cNvCxnSpPr>
          <p:nvPr/>
        </p:nvCxnSpPr>
        <p:spPr>
          <a:xfrm rot="10800000" flipV="1">
            <a:off x="7574693" y="2814522"/>
            <a:ext cx="494269" cy="1071323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4072E7-2D98-BF43-9137-27AD0F535FD4}"/>
              </a:ext>
            </a:extLst>
          </p:cNvPr>
          <p:cNvSpPr txBox="1"/>
          <p:nvPr/>
        </p:nvSpPr>
        <p:spPr>
          <a:xfrm>
            <a:off x="2891275" y="6121497"/>
            <a:ext cx="6069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Comb 01-1 Intro to Enumerative Combinatorics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22FC7-7F29-C646-9018-86D7D064D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672" y="1130758"/>
            <a:ext cx="7751413" cy="5086865"/>
          </a:xfrm>
          <a:prstGeom prst="rect">
            <a:avLst/>
          </a:prstGeom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9FECEA5F-4978-474A-9889-9D6F3E8D02BC}"/>
              </a:ext>
            </a:extLst>
          </p:cNvPr>
          <p:cNvSpPr/>
          <p:nvPr/>
        </p:nvSpPr>
        <p:spPr>
          <a:xfrm>
            <a:off x="10261236" y="3921454"/>
            <a:ext cx="1517539" cy="1207972"/>
          </a:xfrm>
          <a:prstGeom prst="borderCallout1">
            <a:avLst>
              <a:gd name="adj1" fmla="val 18750"/>
              <a:gd name="adj2" fmla="val -8333"/>
              <a:gd name="adj3" fmla="val 11067"/>
              <a:gd name="adj4" fmla="val -712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分析特性与</a:t>
            </a:r>
          </a:p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优化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06308B14-A6C0-5440-8D08-F2CDD574CBC6}"/>
              </a:ext>
            </a:extLst>
          </p:cNvPr>
          <p:cNvSpPr/>
          <p:nvPr/>
        </p:nvSpPr>
        <p:spPr>
          <a:xfrm>
            <a:off x="10261235" y="1967022"/>
            <a:ext cx="1517540" cy="1207972"/>
          </a:xfrm>
          <a:prstGeom prst="borderCallout1">
            <a:avLst>
              <a:gd name="adj1" fmla="val 18750"/>
              <a:gd name="adj2" fmla="val -8333"/>
              <a:gd name="adj3" fmla="val 67442"/>
              <a:gd name="adj4" fmla="val -972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分析结构</a:t>
            </a:r>
          </a:p>
        </p:txBody>
      </p:sp>
      <p:sp>
        <p:nvSpPr>
          <p:cNvPr id="9" name="Line Callout 1 8">
            <a:extLst>
              <a:ext uri="{FF2B5EF4-FFF2-40B4-BE49-F238E27FC236}">
                <a16:creationId xmlns:a16="http://schemas.microsoft.com/office/drawing/2014/main" id="{2FEE151C-01E9-4341-806C-4A6CE32670AA}"/>
              </a:ext>
            </a:extLst>
          </p:cNvPr>
          <p:cNvSpPr/>
          <p:nvPr/>
        </p:nvSpPr>
        <p:spPr>
          <a:xfrm>
            <a:off x="568375" y="5375191"/>
            <a:ext cx="1517540" cy="1207972"/>
          </a:xfrm>
          <a:prstGeom prst="borderCallout1">
            <a:avLst>
              <a:gd name="adj1" fmla="val 65123"/>
              <a:gd name="adj2" fmla="val 115435"/>
              <a:gd name="adj3" fmla="val -61675"/>
              <a:gd name="adj4" fmla="val 3377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枚举组合的可能性</a:t>
            </a:r>
          </a:p>
        </p:txBody>
      </p:sp>
      <p:sp>
        <p:nvSpPr>
          <p:cNvPr id="10" name="Line Callout 1 9">
            <a:extLst>
              <a:ext uri="{FF2B5EF4-FFF2-40B4-BE49-F238E27FC236}">
                <a16:creationId xmlns:a16="http://schemas.microsoft.com/office/drawing/2014/main" id="{F5773892-7929-2741-98C2-9EE5FEFD272C}"/>
              </a:ext>
            </a:extLst>
          </p:cNvPr>
          <p:cNvSpPr/>
          <p:nvPr/>
        </p:nvSpPr>
        <p:spPr>
          <a:xfrm>
            <a:off x="259492" y="1967021"/>
            <a:ext cx="1826423" cy="1207972"/>
          </a:xfrm>
          <a:prstGeom prst="borderCallout1">
            <a:avLst>
              <a:gd name="adj1" fmla="val 56940"/>
              <a:gd name="adj2" fmla="val 109645"/>
              <a:gd name="adj3" fmla="val 87446"/>
              <a:gd name="adj4" fmla="val 1502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描述系统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Existence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ED9C4-2B89-9041-8202-5790295473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2836" y="5184803"/>
            <a:ext cx="2027169" cy="1563816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D813FA1A-2D0D-2D40-BE93-141BBD1BA357}"/>
              </a:ext>
            </a:extLst>
          </p:cNvPr>
          <p:cNvSpPr txBox="1">
            <a:spLocks/>
          </p:cNvSpPr>
          <p:nvPr/>
        </p:nvSpPr>
        <p:spPr>
          <a:xfrm>
            <a:off x="606155" y="172375"/>
            <a:ext cx="10980002" cy="46800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8412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24" b="1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/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探索系统决策空间的设计自动化工具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4066452-DF51-9942-AC02-EC280F8DF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537" y="598289"/>
            <a:ext cx="11365238" cy="763600"/>
          </a:xfrm>
        </p:spPr>
        <p:txBody>
          <a:bodyPr>
            <a:normAutofit fontScale="90000"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演示软件功能</a:t>
            </a:r>
          </a:p>
        </p:txBody>
      </p:sp>
    </p:spTree>
    <p:extLst>
      <p:ext uri="{BB962C8B-B14F-4D97-AF65-F5344CB8AC3E}">
        <p14:creationId xmlns:p14="http://schemas.microsoft.com/office/powerpoint/2010/main" val="773005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1" y="309094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基于系统代数的集成化开发工具</a:t>
            </a:r>
            <a:b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Integrated Development Environment, IDE</a:t>
            </a: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58719" y="1097456"/>
            <a:ext cx="11137475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编码</a:t>
            </a:r>
            <a:r>
              <a:rPr lang="en-US" altLang="zh-CN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(Encoding</a:t>
            </a:r>
            <a:r>
              <a:rPr lang="zh-CN" altLang="en-US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）、枚举</a:t>
            </a:r>
            <a:r>
              <a:rPr lang="en-US" altLang="zh-CN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(Enumerating)</a:t>
            </a:r>
            <a:r>
              <a:rPr lang="zh-CN" altLang="en-US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、评估</a:t>
            </a:r>
            <a:r>
              <a:rPr lang="en-US" altLang="zh-CN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(Evaluating)</a:t>
            </a:r>
            <a:r>
              <a:rPr lang="zh-CN" altLang="en-US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 三位一体的“系统描述语言” 开发工具</a:t>
            </a:r>
            <a:endParaRPr lang="en-US" altLang="zh-CN" sz="1400" kern="0" dirty="0">
              <a:solidFill>
                <a:schemeClr val="bg1">
                  <a:lumMod val="6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3B3A67-B947-2447-A39E-F3280EE40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50" y="1995894"/>
            <a:ext cx="5272267" cy="3861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F80D13-0DB1-004B-9D36-4DBFEBB46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406" y="1978820"/>
            <a:ext cx="5502375" cy="4244688"/>
          </a:xfrm>
          <a:prstGeom prst="rect">
            <a:avLst/>
          </a:prstGeom>
        </p:spPr>
      </p:pic>
      <p:sp>
        <p:nvSpPr>
          <p:cNvPr id="6" name="矩形 35">
            <a:extLst>
              <a:ext uri="{FF2B5EF4-FFF2-40B4-BE49-F238E27FC236}">
                <a16:creationId xmlns:a16="http://schemas.microsoft.com/office/drawing/2014/main" id="{E45B214C-32DB-A948-9A24-9F4383EA7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5406" y="6223508"/>
            <a:ext cx="58948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红线标示了基于Pareto</a:t>
            </a:r>
            <a:r>
              <a:rPr 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 Front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 原则所选出的“最优方案”</a:t>
            </a:r>
            <a:endParaRPr lang="es-ES" sz="18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7" name="矩形 35">
            <a:extLst>
              <a:ext uri="{FF2B5EF4-FFF2-40B4-BE49-F238E27FC236}">
                <a16:creationId xmlns:a16="http://schemas.microsoft.com/office/drawing/2014/main" id="{B71F5125-43EE-4340-9C72-D7685D19C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60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命名空间管理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9" name="矩形 35">
            <a:extLst>
              <a:ext uri="{FF2B5EF4-FFF2-40B4-BE49-F238E27FC236}">
                <a16:creationId xmlns:a16="http://schemas.microsoft.com/office/drawing/2014/main" id="{81BDDD2B-236A-F941-BB06-51B24D546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683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穷尽可能状态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10" name="矩形 35">
            <a:extLst>
              <a:ext uri="{FF2B5EF4-FFF2-40B4-BE49-F238E27FC236}">
                <a16:creationId xmlns:a16="http://schemas.microsoft.com/office/drawing/2014/main" id="{199C026A-4972-5E4C-B0A1-E12632783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720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推算性能指标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C35AE0-E0A4-C147-B654-EBB9402151D8}"/>
              </a:ext>
            </a:extLst>
          </p:cNvPr>
          <p:cNvSpPr txBox="1"/>
          <p:nvPr/>
        </p:nvSpPr>
        <p:spPr>
          <a:xfrm>
            <a:off x="2833246" y="1738180"/>
            <a:ext cx="6992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(BDD, SAT)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02CDB9-FA68-3745-B60B-E48BA323DE3F}"/>
              </a:ext>
            </a:extLst>
          </p:cNvPr>
          <p:cNvSpPr txBox="1"/>
          <p:nvPr/>
        </p:nvSpPr>
        <p:spPr>
          <a:xfrm>
            <a:off x="823102" y="1738180"/>
            <a:ext cx="15135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(Hashtable, Associative Array)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F16BB4-AD32-BF4A-B52A-CBA2894E5DEF}"/>
              </a:ext>
            </a:extLst>
          </p:cNvPr>
          <p:cNvSpPr txBox="1"/>
          <p:nvPr/>
        </p:nvSpPr>
        <p:spPr>
          <a:xfrm>
            <a:off x="3844507" y="1738180"/>
            <a:ext cx="18918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(Symbolic Math, Function Evaluation)</a:t>
            </a:r>
          </a:p>
        </p:txBody>
      </p:sp>
    </p:spTree>
    <p:extLst>
      <p:ext uri="{BB962C8B-B14F-4D97-AF65-F5344CB8AC3E}">
        <p14:creationId xmlns:p14="http://schemas.microsoft.com/office/powerpoint/2010/main" val="2013393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1662711" y="6182910"/>
            <a:ext cx="887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具有代数封闭性的模型数据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，有助于推动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DevOps/CICD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的工作流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526D20-5485-AA4A-94DA-4C616A37069F}"/>
              </a:ext>
            </a:extLst>
          </p:cNvPr>
          <p:cNvGrpSpPr/>
          <p:nvPr/>
        </p:nvGrpSpPr>
        <p:grpSpPr>
          <a:xfrm>
            <a:off x="586409" y="2718238"/>
            <a:ext cx="4907579" cy="2765681"/>
            <a:chOff x="2562992" y="1341084"/>
            <a:chExt cx="3680684" cy="20742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34A5BE-B28D-0B44-84E1-822791DE362F}"/>
                </a:ext>
              </a:extLst>
            </p:cNvPr>
            <p:cNvSpPr/>
            <p:nvPr/>
          </p:nvSpPr>
          <p:spPr>
            <a:xfrm>
              <a:off x="4178980" y="1416311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4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54DC20-3D9B-B049-8FF4-FD29D9E1586E}"/>
                </a:ext>
              </a:extLst>
            </p:cNvPr>
            <p:cNvSpPr/>
            <p:nvPr/>
          </p:nvSpPr>
          <p:spPr>
            <a:xfrm>
              <a:off x="2562992" y="1341084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40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4097292" y="1376528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2400" dirty="0">
                  <a:latin typeface="STXinwei" panose="02010800040101010101" pitchFamily="2" charset="-122"/>
                  <a:ea typeface="STXinwei" panose="02010800040101010101" pitchFamily="2" charset="-122"/>
                </a:rPr>
                <a:t>安全性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2629667" y="1376528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2400" dirty="0">
                  <a:latin typeface="STXinwei" panose="02010800040101010101" pitchFamily="2" charset="-122"/>
                  <a:ea typeface="STXinwei" panose="02010800040101010101" pitchFamily="2" charset="-122"/>
                </a:rPr>
                <a:t>活性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4210030" y="1925921"/>
              <a:ext cx="369332" cy="900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</a:t>
              </a:r>
            </a:p>
            <a:p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确</a:t>
              </a:r>
            </a:p>
            <a:p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性</a:t>
              </a:r>
            </a:p>
          </p:txBody>
        </p:sp>
      </p:grpSp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8307" y="294640"/>
            <a:ext cx="8500359" cy="105781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将模型转化为</a:t>
            </a:r>
            <a: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&lt;P,B,C&gt;</a:t>
            </a: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等数据结构后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其代数化的闭包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Closure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性质创造了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实现连续迭代和评估复杂系统模型的可操作性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1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64B8BD8C-518F-434A-84E2-AFE9F6AF3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3988" y="2019248"/>
            <a:ext cx="6702775" cy="43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9D03F7-FAE2-FC4A-8F05-EABC16DCB02C}"/>
              </a:ext>
            </a:extLst>
          </p:cNvPr>
          <p:cNvCxnSpPr>
            <a:stCxn id="12" idx="2"/>
          </p:cNvCxnSpPr>
          <p:nvPr/>
        </p:nvCxnSpPr>
        <p:spPr>
          <a:xfrm flipV="1">
            <a:off x="586409" y="2357120"/>
            <a:ext cx="0" cy="169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FF77C6-DC58-254F-A9E7-43B4D6C85D0A}"/>
              </a:ext>
            </a:extLst>
          </p:cNvPr>
          <p:cNvCxnSpPr/>
          <p:nvPr/>
        </p:nvCxnSpPr>
        <p:spPr>
          <a:xfrm flipV="1">
            <a:off x="667689" y="2357120"/>
            <a:ext cx="0" cy="169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EC1109-81BE-2844-8191-81C4143FFEBF}"/>
              </a:ext>
            </a:extLst>
          </p:cNvPr>
          <p:cNvCxnSpPr/>
          <p:nvPr/>
        </p:nvCxnSpPr>
        <p:spPr>
          <a:xfrm>
            <a:off x="294640" y="2560320"/>
            <a:ext cx="29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BA25EB-6A79-AD40-BE41-CCCE4F9FA451}"/>
              </a:ext>
            </a:extLst>
          </p:cNvPr>
          <p:cNvCxnSpPr>
            <a:cxnSpLocks/>
          </p:cNvCxnSpPr>
          <p:nvPr/>
        </p:nvCxnSpPr>
        <p:spPr>
          <a:xfrm flipH="1">
            <a:off x="675309" y="2560320"/>
            <a:ext cx="338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8DCBDD3-3BF6-DA44-8338-36D01937F30F}"/>
              </a:ext>
            </a:extLst>
          </p:cNvPr>
          <p:cNvSpPr txBox="1"/>
          <p:nvPr/>
        </p:nvSpPr>
        <p:spPr>
          <a:xfrm>
            <a:off x="175015" y="1823887"/>
            <a:ext cx="5258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</a:rPr>
              <a:t>细微化修订模型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，创造</a:t>
            </a:r>
            <a:endParaRPr lang="en-US" altLang="zh-CN" sz="14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Continuous Integration/Continuous Deployment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 的系统运营条件</a:t>
            </a:r>
            <a:endParaRPr lang="en-TW" sz="1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6564C9-93D0-424F-BC69-0FBDB5DA869E}"/>
              </a:ext>
            </a:extLst>
          </p:cNvPr>
          <p:cNvSpPr txBox="1"/>
          <p:nvPr/>
        </p:nvSpPr>
        <p:spPr>
          <a:xfrm>
            <a:off x="1221274" y="2256400"/>
            <a:ext cx="2576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连续实践</a:t>
            </a:r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/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连续发布 （</a:t>
            </a:r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CI/CD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1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4037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3" name="标题 1"/>
          <p:cNvSpPr txBox="1">
            <a:spLocks noGrp="1"/>
          </p:cNvSpPr>
          <p:nvPr>
            <p:ph type="title"/>
          </p:nvPr>
        </p:nvSpPr>
        <p:spPr>
          <a:xfrm>
            <a:off x="608380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系统代数AoS的应用案例</a:t>
            </a:r>
            <a:r>
              <a:rPr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A8484FB-F225-5C40-82F3-49ED87CA06AC}"/>
              </a:ext>
            </a:extLst>
          </p:cNvPr>
          <p:cNvSpPr txBox="1">
            <a:spLocks/>
          </p:cNvSpPr>
          <p:nvPr/>
        </p:nvSpPr>
        <p:spPr bwMode="auto">
          <a:xfrm>
            <a:off x="793998" y="792656"/>
            <a:ext cx="11188176" cy="5849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MIT 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用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击败波音公司</a:t>
            </a:r>
            <a:r>
              <a:rPr lang="en-US" altLang="zh-TW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Boeing)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争取到了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的两年科研项目</a:t>
            </a:r>
            <a:endParaRPr lang="en-US" altLang="zh-TW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en-US" altLang="zh-TW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载人太空飞行办公室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2030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年从地球到</a:t>
            </a:r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火星</a:t>
            </a:r>
            <a:endParaRPr lang="en-US" altLang="zh-TW" sz="18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与协调陆海空三军联合任务的决策博弈方法</a:t>
            </a:r>
            <a:endParaRPr lang="zh-TW" altLang="en-US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的开发团队，成立了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DataXu.com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后来卖给了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Roku.com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专注在移动终端广告投放的应用领域，建立了实时广告领域的信息交易标准语言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嫁接多种数据格式的生成代码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论证了从路径规划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、室内设计布局、能源战略布局等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复杂系统设计任务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，均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可以通过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来自动生成设计方案，</a:t>
            </a:r>
          </a:p>
          <a:p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从</a:t>
            </a:r>
            <a:r>
              <a:rPr lang="en-US" altLang="zh-TW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延伸了超越学科界限的系统集成学习方法论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Extreme Learning Process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XLP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并为此获得多个国家与国际教学成果奖项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, QS Star 2004, UNESCO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IITE, 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宝钢教育成果奖等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TW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将以个人知识容器（</a:t>
            </a:r>
            <a:r>
              <a:rPr lang="en-US" altLang="zh-TW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Personal Knowledge Container, PKC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）的分布式计算资源治理模式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，让各种计算服务和数据内容，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能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可靠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精确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并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即时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地发布于多种物理场景的数据采集与驱动任务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3" name="标题 1"/>
          <p:cNvSpPr txBox="1">
            <a:spLocks noGrp="1"/>
          </p:cNvSpPr>
          <p:nvPr>
            <p:ph type="title"/>
          </p:nvPr>
        </p:nvSpPr>
        <p:spPr>
          <a:xfrm>
            <a:off x="606085" y="163505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研究成果总结</a:t>
            </a:r>
            <a:r>
              <a:rPr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</a:p>
        </p:txBody>
      </p:sp>
      <p:sp>
        <p:nvSpPr>
          <p:cNvPr id="12794" name="内容占位符 2"/>
          <p:cNvSpPr txBox="1"/>
          <p:nvPr/>
        </p:nvSpPr>
        <p:spPr>
          <a:xfrm>
            <a:off x="539999" y="3870419"/>
            <a:ext cx="11046088" cy="1849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 err="1"/>
              <a:t>系统科学</a:t>
            </a:r>
            <a:r>
              <a:rPr lang="zh-CN" altLang="en-US" sz="1200" dirty="0"/>
              <a:t>：系统科学需要一个严谨的</a:t>
            </a:r>
            <a:r>
              <a:rPr lang="en-US" sz="1200" dirty="0" err="1"/>
              <a:t>语言体系用以表述知识内容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/>
              <a:t>描述</a:t>
            </a:r>
            <a:r>
              <a:rPr lang="en-US" sz="1200" dirty="0" err="1"/>
              <a:t>复杂关系</a:t>
            </a:r>
            <a:r>
              <a:rPr lang="zh-CN" altLang="en-US" sz="1200" dirty="0"/>
              <a:t>须要用简单而抽象的</a:t>
            </a:r>
            <a:r>
              <a:rPr lang="en-US" sz="1200" dirty="0" err="1"/>
              <a:t>关系原型</a:t>
            </a:r>
            <a:r>
              <a:rPr lang="zh-CN" altLang="en-US" sz="1200" dirty="0"/>
              <a:t>：基于箭头的元语言 （</a:t>
            </a:r>
            <a:r>
              <a:rPr lang="zh-CN" altLang="en-TW" sz="1200" dirty="0"/>
              <a:t>有向</a:t>
            </a:r>
            <a:r>
              <a:rPr lang="zh-CN" altLang="en-US" sz="1200" dirty="0"/>
              <a:t>关系）</a:t>
            </a:r>
            <a:endParaRPr lang="en-US" altLang="zh-CN" sz="1200" dirty="0"/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TW" sz="1200" dirty="0"/>
              <a:t>系统工程</a:t>
            </a:r>
            <a:r>
              <a:rPr lang="zh-CN" altLang="en-US" sz="1200" dirty="0"/>
              <a:t>：治理关系的实用技术必须建立于实用的工具</a:t>
            </a:r>
            <a:endParaRPr lang="en-US" altLang="zh-CN" sz="1200" dirty="0"/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z="1200" dirty="0" err="1"/>
              <a:t>AoS</a:t>
            </a:r>
            <a:r>
              <a:rPr lang="zh-CN" altLang="en-US" sz="1200" dirty="0"/>
              <a:t>可</a:t>
            </a:r>
            <a:r>
              <a:rPr lang="en-TW" sz="1200" dirty="0"/>
              <a:t>根据当下可用的数据内容与计算资源</a:t>
            </a:r>
            <a:r>
              <a:rPr lang="en-US" altLang="zh-CN" sz="1200" dirty="0"/>
              <a:t>, </a:t>
            </a:r>
            <a:r>
              <a:rPr lang="zh-CN" altLang="en-US" sz="1200" dirty="0"/>
              <a:t>定制</a:t>
            </a:r>
            <a:r>
              <a:rPr lang="en-TW" sz="1200" dirty="0"/>
              <a:t>领域专用语言(Domain Specific Language, DSL)渐进式地演化可自动生成的系统设计方案</a:t>
            </a:r>
            <a:endParaRPr sz="1200" dirty="0"/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TW" sz="1200" dirty="0"/>
              <a:t>系统代数(</a:t>
            </a:r>
            <a:r>
              <a:rPr sz="1200" dirty="0"/>
              <a:t>A</a:t>
            </a:r>
            <a:r>
              <a:rPr lang="en-US" sz="1200" dirty="0"/>
              <a:t>lgebra </a:t>
            </a:r>
            <a:r>
              <a:rPr sz="1200" dirty="0"/>
              <a:t>o</a:t>
            </a:r>
            <a:r>
              <a:rPr lang="en-US" sz="1200" dirty="0"/>
              <a:t>f </a:t>
            </a:r>
            <a:r>
              <a:rPr sz="1200" dirty="0"/>
              <a:t>S</a:t>
            </a:r>
            <a:r>
              <a:rPr lang="en-US" sz="1200" dirty="0"/>
              <a:t>ystems) </a:t>
            </a:r>
            <a:r>
              <a:rPr lang="zh-CN" altLang="en-US" sz="1200" dirty="0"/>
              <a:t>：把系统作为计算的对象的数学规律</a:t>
            </a:r>
            <a:endParaRPr lang="en-US" sz="1200" dirty="0"/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/>
              <a:t>通过抽象关系天然的可复合性（</a:t>
            </a:r>
            <a:r>
              <a:rPr lang="en-US" altLang="zh-CN" sz="1200" dirty="0"/>
              <a:t>Composability)</a:t>
            </a:r>
            <a:r>
              <a:rPr lang="zh-CN" altLang="en-US" sz="1200" dirty="0"/>
              <a:t>，</a:t>
            </a:r>
            <a:r>
              <a:rPr lang="en-US" sz="1200" dirty="0" err="1"/>
              <a:t>开辟了一条将关系作为计算数据的运算策略</a:t>
            </a:r>
            <a:r>
              <a:rPr sz="1200" dirty="0"/>
              <a:t>。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23135A6-1DC3-5949-9BE5-A61B48596B98}"/>
              </a:ext>
            </a:extLst>
          </p:cNvPr>
          <p:cNvSpPr txBox="1">
            <a:spLocks/>
          </p:cNvSpPr>
          <p:nvPr/>
        </p:nvSpPr>
        <p:spPr bwMode="auto">
          <a:xfrm>
            <a:off x="539998" y="1097456"/>
            <a:ext cx="11188176" cy="230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CN" sz="24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提出了一套以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代数法则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构建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系统设计工具</a:t>
            </a:r>
            <a:r>
              <a:rPr lang="en-US" altLang="zh-CN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多模态计算模型</a:t>
            </a:r>
            <a:r>
              <a:rPr lang="en-US" altLang="zh-CN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的范式：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决策难度可控：根据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的代数化结构</a:t>
            </a:r>
            <a:r>
              <a:rPr lang="en-US" altLang="zh-CN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&lt;P,B,C&gt;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比较决策模型的复杂度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系统参数精度：根据领域需求，使用</a:t>
            </a:r>
            <a:r>
              <a:rPr lang="en-US" altLang="zh-CN" sz="2400" kern="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元语言定制满足精度需求的</a:t>
            </a:r>
            <a:r>
              <a:rPr lang="en-TW" altLang="zh-CN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DSL</a:t>
            </a: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定调不避早晚：所有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，均为代数模型的知识库的一部分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3675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70834" y="1559064"/>
            <a:ext cx="10122060" cy="301372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2100" dirty="0" err="1">
                <a:solidFill>
                  <a:srgbClr val="C00000"/>
                </a:solidFill>
              </a:rPr>
              <a:t>AoS</a:t>
            </a:r>
            <a:r>
              <a:rPr lang="en-US" altLang="zh-CN" sz="2100" dirty="0">
                <a:solidFill>
                  <a:srgbClr val="C00000"/>
                </a:solidFill>
              </a:rPr>
              <a:t> </a:t>
            </a:r>
            <a:r>
              <a:rPr lang="zh-CN" altLang="en-US" sz="2100" dirty="0">
                <a:solidFill>
                  <a:srgbClr val="C00000"/>
                </a:solidFill>
              </a:rPr>
              <a:t>（系统代数）的研究背景与动机</a:t>
            </a:r>
            <a:endParaRPr lang="en-US" altLang="zh-CN" sz="21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方法论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计算工具：编码建模、枚举方案、评估差异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应用案例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未来发展</a:t>
            </a:r>
            <a:endParaRPr lang="en-US" altLang="zh-CN" sz="21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8825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1" name="标题 1"/>
          <p:cNvSpPr txBox="1">
            <a:spLocks noGrp="1"/>
          </p:cNvSpPr>
          <p:nvPr>
            <p:ph type="title"/>
          </p:nvPr>
        </p:nvSpPr>
        <p:spPr>
          <a:xfrm>
            <a:off x="608380" y="200883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下一步</a:t>
            </a:r>
            <a:r>
              <a:rPr dirty="0">
                <a:latin typeface="STXinwei" panose="02010800040101010101" pitchFamily="2" charset="-122"/>
                <a:ea typeface="STXinwei" panose="02010800040101010101" pitchFamily="2" charset="-122"/>
              </a:rPr>
              <a:t>： 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根据偏序集的万用性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提炼</a:t>
            </a:r>
            <a:r>
              <a:rPr dirty="0" err="1">
                <a:latin typeface="STXinwei" panose="02010800040101010101" pitchFamily="2" charset="-122"/>
                <a:ea typeface="STXinwei" panose="02010800040101010101" pitchFamily="2" charset="-122"/>
              </a:rPr>
              <a:t>炼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不变的</a:t>
            </a:r>
            <a:r>
              <a:rPr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设计流程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Searching for Invariants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23B39-D4E7-5B4B-AB7C-0A5187EDF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194" y="4277360"/>
            <a:ext cx="3071633" cy="19580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28850E-F96C-B240-82C9-BF3D0C4D0ED4}"/>
              </a:ext>
            </a:extLst>
          </p:cNvPr>
          <p:cNvSpPr txBox="1"/>
          <p:nvPr/>
        </p:nvSpPr>
        <p:spPr>
          <a:xfrm>
            <a:off x="1727819" y="6248548"/>
            <a:ext cx="19543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Prof. Cousot and Koo in 2005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9A6B6E75-1F0F-5446-BBFC-BD5DADE5FAC4}"/>
              </a:ext>
            </a:extLst>
          </p:cNvPr>
          <p:cNvSpPr txBox="1">
            <a:spLocks/>
          </p:cNvSpPr>
          <p:nvPr/>
        </p:nvSpPr>
        <p:spPr bwMode="auto">
          <a:xfrm>
            <a:off x="891382" y="846653"/>
            <a:ext cx="11188176" cy="343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使用云原生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(Cloud Native)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的软硬件件架构，建立从边缘计算到超级计算的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数据密集工作流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（知识管理平台）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在通用或开源硬件的平台上，利用云原生的软件工具，开发对系统模型编码、枚举、评估的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网页化人机界面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正在开发中的个人知识容器 （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Personal Knowledge Container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PKC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</a:p>
          <a:p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系统思维的架构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应建立在可泛用于所有时空尺度的抽象规则之上 </a:t>
            </a:r>
          </a:p>
          <a:p>
            <a:pPr lvl="1"/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的系统建模可根据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Abstract Interpretation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理论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来进行管理，从而建立一个基于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PKC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的系统模型知识库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 </a:t>
            </a:r>
          </a:p>
          <a:p>
            <a:pPr lvl="1"/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数据科学与人工智能的课程应有全新的基础课程体系：通过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PKC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, 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建立引导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多层次系统建模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的学习流程知识库</a:t>
            </a:r>
            <a:endParaRPr lang="zh-CN" altLang="en-US" sz="16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代数化元语言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的知识内容与工具，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结合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开源的软硬件系统设计，投放到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的云平台与系统应用场景。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根据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Abstract2 Interpretation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</a:t>
            </a:r>
            <a:r>
              <a:rPr lang="en-US" altLang="zh-CN" sz="1600" kern="0" baseline="300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2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/Meta Abstract Interpreter 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模型优化策略，完善 </a:t>
            </a:r>
            <a:r>
              <a:rPr lang="en-US" altLang="zh-CN" sz="1600" kern="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计算核心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  <a:p>
            <a:endParaRPr lang="zh-CN" altLang="en-US" sz="16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FC56537-4938-3844-9C86-9651504F56A0}"/>
              </a:ext>
            </a:extLst>
          </p:cNvPr>
          <p:cNvGrpSpPr/>
          <p:nvPr/>
        </p:nvGrpSpPr>
        <p:grpSpPr>
          <a:xfrm>
            <a:off x="4530726" y="4255663"/>
            <a:ext cx="3268383" cy="2246801"/>
            <a:chOff x="4530726" y="4255663"/>
            <a:chExt cx="3268383" cy="2246801"/>
          </a:xfrm>
        </p:grpSpPr>
        <p:pic>
          <p:nvPicPr>
            <p:cNvPr id="2" name="Picture 1">
              <a:hlinkClick r:id="rId4"/>
              <a:extLst>
                <a:ext uri="{FF2B5EF4-FFF2-40B4-BE49-F238E27FC236}">
                  <a16:creationId xmlns:a16="http://schemas.microsoft.com/office/drawing/2014/main" id="{EF832DDB-44FA-5D4E-9CBD-BF8AA6ED3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30726" y="4255663"/>
              <a:ext cx="3268383" cy="224680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A7B43D3-3B7C-6A4E-B7C0-3B9D4C1C165E}"/>
                </a:ext>
              </a:extLst>
            </p:cNvPr>
            <p:cNvSpPr txBox="1"/>
            <p:nvPr/>
          </p:nvSpPr>
          <p:spPr>
            <a:xfrm>
              <a:off x="5272088" y="5514117"/>
              <a:ext cx="1388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hlinkClick r:id="rId4"/>
                </a:rPr>
                <a:t>Youtube Link</a:t>
              </a:r>
              <a:endParaRPr lang="en-TW" dirty="0"/>
            </a:p>
          </p:txBody>
        </p:sp>
      </p:grpSp>
      <p:pic>
        <p:nvPicPr>
          <p:cNvPr id="11" name="Google Shape;1501;gefda211ec9_2_945">
            <a:extLst>
              <a:ext uri="{FF2B5EF4-FFF2-40B4-BE49-F238E27FC236}">
                <a16:creationId xmlns:a16="http://schemas.microsoft.com/office/drawing/2014/main" id="{A00712D7-DC67-B64F-A394-BB9AB5B20C86}"/>
              </a:ext>
            </a:extLst>
          </p:cNvPr>
          <p:cNvPicPr preferRelativeResize="0"/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9008" y="4738722"/>
            <a:ext cx="2825803" cy="1920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491;gefda211ec9_2_911">
            <a:extLst>
              <a:ext uri="{FF2B5EF4-FFF2-40B4-BE49-F238E27FC236}">
                <a16:creationId xmlns:a16="http://schemas.microsoft.com/office/drawing/2014/main" id="{E790D2C1-05BC-BF44-8394-9A51B188E951}"/>
              </a:ext>
            </a:extLst>
          </p:cNvPr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16603" y="4255663"/>
            <a:ext cx="2021342" cy="1556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4" name="标题 1"/>
          <p:cNvSpPr txBox="1">
            <a:spLocks noGrp="1"/>
          </p:cNvSpPr>
          <p:nvPr>
            <p:ph type="title"/>
          </p:nvPr>
        </p:nvSpPr>
        <p:spPr>
          <a:xfrm>
            <a:off x="608380" y="24657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向华为的建议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F56C235-8AD4-B746-86CA-50D471DBBB55}"/>
              </a:ext>
            </a:extLst>
          </p:cNvPr>
          <p:cNvSpPr txBox="1">
            <a:spLocks/>
          </p:cNvSpPr>
          <p:nvPr/>
        </p:nvSpPr>
        <p:spPr bwMode="auto">
          <a:xfrm>
            <a:off x="504293" y="1272209"/>
            <a:ext cx="11188176" cy="4161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华为可运用系统代数成为引领系统设计范式的产业领袖：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实用：企业与产品决策的拆分与组合，可通过企业知识库的代数化规范，配合云端技术平台，即时反应决策的互动关系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精准：系统代数提供了超越专业领域界限的代数化语法和语义，可帮助企业辩证并压缩，纯粹调度人类脑力仍然无法承载的复杂决策因果关系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可靠：战略性的系统决策应建构于完备且自洽的计算科学体系，在保证企业决策运作过程的客观性的同时，奠定超越时空尺度的可追溯的思辨准则。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4006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4" name="标题 1"/>
          <p:cNvSpPr txBox="1">
            <a:spLocks noGrp="1"/>
          </p:cNvSpPr>
          <p:nvPr>
            <p:ph type="title"/>
          </p:nvPr>
        </p:nvSpPr>
        <p:spPr>
          <a:xfrm>
            <a:off x="539836" y="22625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向华为在印尼发展的建议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B4C950C-DB35-6D44-8FDB-68F319C3145F}"/>
              </a:ext>
            </a:extLst>
          </p:cNvPr>
          <p:cNvSpPr txBox="1">
            <a:spLocks/>
          </p:cNvSpPr>
          <p:nvPr/>
        </p:nvSpPr>
        <p:spPr bwMode="auto">
          <a:xfrm>
            <a:off x="676925" y="694252"/>
            <a:ext cx="11188176" cy="564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华为正在为印尼擘划国家人工智能战略：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印尼的国家领导阶层相对年轻 、并且充满了成长与扩张的雄心壮志</a:t>
            </a:r>
            <a:endParaRPr lang="en-US" altLang="zh-CN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2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人口：二亿七千万，年龄中位数三十岁</a:t>
            </a:r>
            <a:endParaRPr lang="zh-CN" altLang="en-US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国家层次的人工智能布局，无可避免地要从本地化的教育内容着手 </a:t>
            </a:r>
            <a:endParaRPr lang="en-US" altLang="zh-CN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2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法律规定要有百分之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二十五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的本土原生内容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人工智能与知识管理和系统决策辩证是无可分割的数据化（不仅是数字化）基础建设，需要成熟的大规模技术系统集成团队来引导其国家战略，全球目前只有华为</a:t>
            </a:r>
            <a:r>
              <a:rPr lang="zh-CN" altLang="en-TW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适任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此事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华为可通过其国家人工智能战略项目为印尼政府提供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人工智能技术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的科普与培训课程，从而帮助印尼政府建立基于科学化决策方法论的资源治理方法：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代数化元语言的知识架构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，帮助印尼这个疆域辽阔并文化多元的国家，通过统一的可计算数据载体，提供所有参与者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可靠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精确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实用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的决策信息、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超越巴别塔的诅咒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参考文献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TBD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808" name="内容占位符 2"/>
          <p:cNvSpPr txBox="1"/>
          <p:nvPr/>
        </p:nvSpPr>
        <p:spPr>
          <a:xfrm>
            <a:off x="506793" y="1000935"/>
            <a:ext cx="11046088" cy="210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 err="1">
                <a:hlinkClick r:id="rId2"/>
              </a:rPr>
              <a:t>Lamport</a:t>
            </a:r>
            <a:r>
              <a:rPr lang="en-US" sz="1200" dirty="0">
                <a:hlinkClick r:id="rId2"/>
              </a:rPr>
              <a:t>, Leslie (2020). Specifying Systems: The TLA+ Language and Tools for Hardware and Software Engineers. Microsoft Research.</a:t>
            </a:r>
            <a:endParaRPr lang="en-US" sz="1200" dirty="0"/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Koo, Hsueh-Yung Benjamin; Simmons, Willard; Crawley, Edward (May 2009). "Algebra of Systems: A Metalanguage for Model Synthesis and Evaluation" (PDF). IEEE TRANSACTIONS ON SYSTEMS, MAN, AND CYBERNETICS.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Fong, Brendon (2016). The Algebra of Open and Interconnected Systems (PDF) (Ph.D.), University of Oxford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Koo, Hsueh-Yung Benjamin (31 Jan 2005). A Meta-language for Systems Architecting (PDF) (Ph.D.), MIT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i="1" dirty="0" err="1">
                <a:sym typeface="微软雅黑"/>
              </a:rPr>
              <a:t>Cousot</a:t>
            </a:r>
            <a:r>
              <a:rPr lang="en-US" sz="1200" i="1" dirty="0">
                <a:sym typeface="微软雅黑"/>
              </a:rPr>
              <a:t>, Patrick; </a:t>
            </a:r>
            <a:r>
              <a:rPr lang="en-US" sz="1200" i="1" dirty="0" err="1">
                <a:sym typeface="微软雅黑"/>
              </a:rPr>
              <a:t>Cousot</a:t>
            </a:r>
            <a:r>
              <a:rPr lang="en-US" sz="1200" i="1" dirty="0">
                <a:sym typeface="微软雅黑"/>
              </a:rPr>
              <a:t>, </a:t>
            </a:r>
            <a:r>
              <a:rPr lang="en-US" sz="1200" i="1" dirty="0" err="1">
                <a:sym typeface="微软雅黑"/>
              </a:rPr>
              <a:t>Radhia</a:t>
            </a:r>
            <a:r>
              <a:rPr lang="en-US" sz="1200" i="1" dirty="0">
                <a:sym typeface="微软雅黑"/>
              </a:rPr>
              <a:t> (1977). </a:t>
            </a:r>
            <a:r>
              <a:rPr lang="en-US" sz="1200" i="1" dirty="0">
                <a:sym typeface="微软雅黑"/>
                <a:hlinkClick r:id="rId3"/>
              </a:rPr>
              <a:t>Abstract interpretation: a unified lattice model for static analysis of programs by construction or approximation of fixpoints</a:t>
            </a:r>
            <a:r>
              <a:rPr lang="en-US" sz="1200" i="1" dirty="0">
                <a:sym typeface="微软雅黑"/>
              </a:rPr>
              <a:t> (PDF). 4th POPL. </a:t>
            </a:r>
            <a:r>
              <a:rPr lang="en-US" sz="1200" b="1" i="1" dirty="0">
                <a:sym typeface="微软雅黑"/>
              </a:rPr>
              <a:t>local page</a:t>
            </a:r>
            <a:r>
              <a:rPr lang="en-US" sz="1200" i="1" dirty="0">
                <a:sym typeface="微软雅黑"/>
              </a:rPr>
              <a:t>: ACM Press. p. 238-252.</a:t>
            </a:r>
            <a:endParaRPr lang="en-US" sz="12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8294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417981" y="252800"/>
            <a:ext cx="11360800" cy="7636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 defTabSz="914332">
              <a:defRPr/>
            </a:pP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跨领域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、多层次的</a:t>
            </a: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系统设计自动化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156" name="Google Shape;156;p31"/>
          <p:cNvSpPr txBox="1"/>
          <p:nvPr/>
        </p:nvSpPr>
        <p:spPr>
          <a:xfrm>
            <a:off x="992668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Electronic Design Automation (EDA)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31"/>
          <p:cNvCxnSpPr/>
          <p:nvPr/>
        </p:nvCxnSpPr>
        <p:spPr>
          <a:xfrm>
            <a:off x="4271348" y="3164451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31"/>
          <p:cNvCxnSpPr/>
          <p:nvPr/>
        </p:nvCxnSpPr>
        <p:spPr>
          <a:xfrm>
            <a:off x="7910981" y="3122633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1390615" y="5934670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大规模电子电路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自动化设计</a:t>
            </a:r>
          </a:p>
        </p:txBody>
      </p:sp>
      <p:pic>
        <p:nvPicPr>
          <p:cNvPr id="3074" name="Picture 2" descr="Introduction to VLSI Systems 1st edition by Mead, Carver, Conway, Lynn  (1979) Hardcover: Mead, Carver, Conway, Lynn: Amazon.com: Books">
            <a:hlinkClick r:id="rId3"/>
            <a:extLst>
              <a:ext uri="{FF2B5EF4-FFF2-40B4-BE49-F238E27FC236}">
                <a16:creationId xmlns:a16="http://schemas.microsoft.com/office/drawing/2014/main" id="{0B78B752-CA32-334C-A128-999E2A45C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2233" y="3251604"/>
            <a:ext cx="2097255" cy="259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156;p31">
            <a:extLst>
              <a:ext uri="{FF2B5EF4-FFF2-40B4-BE49-F238E27FC236}">
                <a16:creationId xmlns:a16="http://schemas.microsoft.com/office/drawing/2014/main" id="{62A1EB5B-B3B9-FE40-8F27-ABD4BC61B5AF}"/>
              </a:ext>
            </a:extLst>
          </p:cNvPr>
          <p:cNvSpPr txBox="1"/>
          <p:nvPr/>
        </p:nvSpPr>
        <p:spPr>
          <a:xfrm>
            <a:off x="4838212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Artificial Intelligence</a:t>
            </a:r>
          </a:p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Machine Learning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52ECCC-64C3-974F-A311-097DD92B7AF0}"/>
              </a:ext>
            </a:extLst>
          </p:cNvPr>
          <p:cNvSpPr txBox="1"/>
          <p:nvPr/>
        </p:nvSpPr>
        <p:spPr>
          <a:xfrm>
            <a:off x="5351575" y="5935837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根据大量数据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自动生成代码</a:t>
            </a:r>
          </a:p>
        </p:txBody>
      </p:sp>
      <p:sp>
        <p:nvSpPr>
          <p:cNvPr id="29" name="Google Shape;156;p31">
            <a:extLst>
              <a:ext uri="{FF2B5EF4-FFF2-40B4-BE49-F238E27FC236}">
                <a16:creationId xmlns:a16="http://schemas.microsoft.com/office/drawing/2014/main" id="{FA036274-15A1-C14B-A37A-4197A2C67021}"/>
              </a:ext>
            </a:extLst>
          </p:cNvPr>
          <p:cNvSpPr txBox="1"/>
          <p:nvPr/>
        </p:nvSpPr>
        <p:spPr>
          <a:xfrm>
            <a:off x="8520496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Real time System Model Verification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04EEC5-9275-D342-8351-CD9D8FF1B653}"/>
              </a:ext>
            </a:extLst>
          </p:cNvPr>
          <p:cNvSpPr txBox="1"/>
          <p:nvPr/>
        </p:nvSpPr>
        <p:spPr>
          <a:xfrm>
            <a:off x="9033866" y="5934670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抽象解释与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代码语义分析</a:t>
            </a:r>
          </a:p>
          <a:p>
            <a:pPr algn="ctr"/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DF8B38-07FE-4540-9F81-92BF6A3A046D}"/>
              </a:ext>
            </a:extLst>
          </p:cNvPr>
          <p:cNvGrpSpPr/>
          <p:nvPr/>
        </p:nvGrpSpPr>
        <p:grpSpPr>
          <a:xfrm>
            <a:off x="8405633" y="2516393"/>
            <a:ext cx="2830511" cy="3237873"/>
            <a:chOff x="8799703" y="2553430"/>
            <a:chExt cx="2269392" cy="2631633"/>
          </a:xfrm>
        </p:grpSpPr>
        <p:pic>
          <p:nvPicPr>
            <p:cNvPr id="7" name="Picture 6">
              <a:hlinkClick r:id="rId5"/>
              <a:extLst>
                <a:ext uri="{FF2B5EF4-FFF2-40B4-BE49-F238E27FC236}">
                  <a16:creationId xmlns:a16="http://schemas.microsoft.com/office/drawing/2014/main" id="{93F13FA3-8736-244D-AC53-902B631A8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99703" y="2553430"/>
              <a:ext cx="2269392" cy="775720"/>
            </a:xfrm>
            <a:prstGeom prst="rect">
              <a:avLst/>
            </a:prstGeom>
          </p:spPr>
        </p:pic>
        <p:pic>
          <p:nvPicPr>
            <p:cNvPr id="8" name="Picture 7">
              <a:hlinkClick r:id="rId5"/>
              <a:extLst>
                <a:ext uri="{FF2B5EF4-FFF2-40B4-BE49-F238E27FC236}">
                  <a16:creationId xmlns:a16="http://schemas.microsoft.com/office/drawing/2014/main" id="{ADFF32DC-8984-A244-97A1-3F857F412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9703" y="3453364"/>
              <a:ext cx="2269392" cy="803743"/>
            </a:xfrm>
            <a:prstGeom prst="rect">
              <a:avLst/>
            </a:prstGeom>
          </p:spPr>
        </p:pic>
        <p:pic>
          <p:nvPicPr>
            <p:cNvPr id="9" name="Picture 8">
              <a:hlinkClick r:id="rId5"/>
              <a:extLst>
                <a:ext uri="{FF2B5EF4-FFF2-40B4-BE49-F238E27FC236}">
                  <a16:creationId xmlns:a16="http://schemas.microsoft.com/office/drawing/2014/main" id="{4ACF8A65-74C0-9B46-89B2-B45585EA3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99703" y="4381321"/>
              <a:ext cx="2230794" cy="803742"/>
            </a:xfrm>
            <a:prstGeom prst="rect">
              <a:avLst/>
            </a:prstGeom>
          </p:spPr>
        </p:pic>
      </p:grpSp>
      <p:pic>
        <p:nvPicPr>
          <p:cNvPr id="3078" name="Picture 6" descr="What Is AIOps and Why Does Your Business Need It?">
            <a:extLst>
              <a:ext uri="{FF2B5EF4-FFF2-40B4-BE49-F238E27FC236}">
                <a16:creationId xmlns:a16="http://schemas.microsoft.com/office/drawing/2014/main" id="{D2350F8F-E4FB-4D4D-BF13-1C7CCFAF4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4006" y="2516393"/>
            <a:ext cx="2866906" cy="12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Devsecops-Illustretion-ICon-1">
            <a:hlinkClick r:id="rId10"/>
            <a:extLst>
              <a:ext uri="{FF2B5EF4-FFF2-40B4-BE49-F238E27FC236}">
                <a16:creationId xmlns:a16="http://schemas.microsoft.com/office/drawing/2014/main" id="{D6DC4B18-5CC8-E844-96BF-71E900DFE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7542" y="3855235"/>
            <a:ext cx="3539834" cy="232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938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22180" y="1115211"/>
            <a:ext cx="6952401" cy="91659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系统治理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科学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或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艺术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？</a:t>
            </a:r>
            <a:endParaRPr sz="4267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0B926-D680-FB41-812A-AB53CC7FD9A9}"/>
              </a:ext>
            </a:extLst>
          </p:cNvPr>
          <p:cNvSpPr txBox="1"/>
          <p:nvPr/>
        </p:nvSpPr>
        <p:spPr>
          <a:xfrm>
            <a:off x="1969532" y="2729947"/>
            <a:ext cx="88657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科学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：研究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多层次关系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的科学</a:t>
            </a:r>
            <a:endParaRPr lang="en-US" altLang="zh-CN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endParaRPr lang="en-US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工程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：治理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多层次关系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实用技术</a:t>
            </a:r>
            <a:endParaRPr lang="en-US" altLang="zh-CN" sz="3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endParaRPr lang="en-US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：组织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多层次关系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自洽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计算方法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3745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DBB001-6B2F-3245-897D-28DAC5417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077" y="1403120"/>
            <a:ext cx="8853773" cy="5238788"/>
          </a:xfrm>
          <a:prstGeom prst="rect">
            <a:avLst/>
          </a:prstGeom>
        </p:spPr>
      </p:pic>
      <p:pic>
        <p:nvPicPr>
          <p:cNvPr id="1026" name="Picture 2" descr="Tower of Babel - Wikipedia">
            <a:extLst>
              <a:ext uri="{FF2B5EF4-FFF2-40B4-BE49-F238E27FC236}">
                <a16:creationId xmlns:a16="http://schemas.microsoft.com/office/drawing/2014/main" id="{8151E03B-CDC8-4C42-9E89-6B0B02000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5097" y="1303148"/>
            <a:ext cx="6826565" cy="499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0" y="234476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巴比塔的诅咒：</a:t>
            </a:r>
            <a:b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让复杂系统的利益共享者共享一个语言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F9197C5-52E4-E24A-8068-C0748FB5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10416" y="1245555"/>
            <a:ext cx="1231430" cy="89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 (programming language) - Wikipedia">
            <a:extLst>
              <a:ext uri="{FF2B5EF4-FFF2-40B4-BE49-F238E27FC236}">
                <a16:creationId xmlns:a16="http://schemas.microsoft.com/office/drawing/2014/main" id="{3CBA07FA-5A49-1C44-A1B9-6F2E0AE99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434" y="5454880"/>
            <a:ext cx="1116411" cy="118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Autocad Logo PNG Images, Free Transparent Autocad Logo Download - KindPNG">
            <a:extLst>
              <a:ext uri="{FF2B5EF4-FFF2-40B4-BE49-F238E27FC236}">
                <a16:creationId xmlns:a16="http://schemas.microsoft.com/office/drawing/2014/main" id="{5680DCFA-7D07-D24C-9458-6D52B48AB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25413" y="5655991"/>
            <a:ext cx="1401437" cy="78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NetLogo Desktop">
            <a:extLst>
              <a:ext uri="{FF2B5EF4-FFF2-40B4-BE49-F238E27FC236}">
                <a16:creationId xmlns:a16="http://schemas.microsoft.com/office/drawing/2014/main" id="{62AABCA4-62D3-934B-837A-F7DDCC403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434" y="1311116"/>
            <a:ext cx="895865" cy="89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E41287-44ED-D146-81F9-EAFF666E889E}"/>
              </a:ext>
            </a:extLst>
          </p:cNvPr>
          <p:cNvSpPr txBox="1"/>
          <p:nvPr/>
        </p:nvSpPr>
        <p:spPr>
          <a:xfrm>
            <a:off x="810311" y="2161745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多代理与微分方程仿真引擎</a:t>
            </a:r>
          </a:p>
        </p:txBody>
      </p:sp>
    </p:spTree>
    <p:extLst>
      <p:ext uri="{BB962C8B-B14F-4D97-AF65-F5344CB8AC3E}">
        <p14:creationId xmlns:p14="http://schemas.microsoft.com/office/powerpoint/2010/main" val="612607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系统代数的研究背景与动机 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24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 Motivation)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 useBgFill="1">
        <p:nvSpPr>
          <p:cNvPr id="8" name="内容占位符 2"/>
          <p:cNvSpPr txBox="1">
            <a:spLocks/>
          </p:cNvSpPr>
          <p:nvPr/>
        </p:nvSpPr>
        <p:spPr bwMode="auto">
          <a:xfrm>
            <a:off x="539999" y="870048"/>
            <a:ext cx="11137475" cy="1682814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TW" sz="1800" i="1" dirty="0">
                <a:latin typeface="STXinwei" panose="02010800040101010101" pitchFamily="2" charset="-122"/>
                <a:ea typeface="STXinwei" panose="02010800040101010101" pitchFamily="2" charset="-122"/>
              </a:rPr>
              <a:t>2003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年杨利伟的航天之旅，刺激了美国再度启动载人航天项目的战略需求，</a:t>
            </a:r>
          </a:p>
          <a:p>
            <a:r>
              <a:rPr lang="en-US" sz="1800" i="1" dirty="0"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组织了麻省理工</a:t>
            </a:r>
            <a:r>
              <a:rPr lang="en-US" altLang="zh-TW" sz="1800" dirty="0">
                <a:latin typeface="STXinwei" panose="02010800040101010101" pitchFamily="2" charset="-122"/>
                <a:ea typeface="STXinwei" panose="02010800040101010101" pitchFamily="2" charset="-122"/>
              </a:rPr>
              <a:t>(MIT)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与波音公司</a:t>
            </a:r>
            <a:r>
              <a:rPr lang="en-US" altLang="zh-TW" sz="1800" dirty="0">
                <a:latin typeface="STXinwei" panose="02010800040101010101" pitchFamily="2" charset="-122"/>
                <a:ea typeface="STXinwei" panose="02010800040101010101" pitchFamily="2" charset="-122"/>
              </a:rPr>
              <a:t>(Boeing)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开始了一个为时六个月的登月方案设计竞赛</a:t>
            </a:r>
          </a:p>
          <a:p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项目价值：美国需要通过</a:t>
            </a:r>
            <a:r>
              <a:rPr lang="zh-TW" altLang="en-US" sz="18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新的</a:t>
            </a:r>
            <a:r>
              <a:rPr lang="zh-TW" altLang="en-US" sz="1800" i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载人航天项目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证明其在</a:t>
            </a:r>
            <a:r>
              <a:rPr lang="en-US" altLang="zh-CN" sz="1800" dirty="0">
                <a:latin typeface="STXinwei" panose="02010800040101010101" pitchFamily="2" charset="-122"/>
                <a:ea typeface="STXinwei" panose="02010800040101010101" pitchFamily="2" charset="-122"/>
              </a:rPr>
              <a:t>21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世纪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系统治理与运作能力的领先地位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731525-EACD-0847-BEB2-934F37169668}"/>
              </a:ext>
            </a:extLst>
          </p:cNvPr>
          <p:cNvSpPr txBox="1"/>
          <p:nvPr/>
        </p:nvSpPr>
        <p:spPr>
          <a:xfrm>
            <a:off x="1806852" y="2227302"/>
            <a:ext cx="6882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James, R. Hansen,  Societal impact of Spaceflight,  NASA History Division, 2007</a:t>
            </a:r>
          </a:p>
          <a:p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	Chapter 7, (</a:t>
            </a:r>
            <a:r>
              <a:rPr lang="zh-TW" altLang="en-US" sz="1200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太空人的象征意义：杨利伟作为第一位太空旅行证的的文化、政治重要性</a:t>
            </a:r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endParaRPr lang="en-TW" sz="1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05C2CE91-7CFE-054E-A1C7-1D9E55B7D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39" y="2834701"/>
            <a:ext cx="5584542" cy="33544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AE5756-7DB4-E748-83DD-0C8C78D0938F}"/>
              </a:ext>
            </a:extLst>
          </p:cNvPr>
          <p:cNvSpPr txBox="1"/>
          <p:nvPr/>
        </p:nvSpPr>
        <p:spPr>
          <a:xfrm>
            <a:off x="1271633" y="6313797"/>
            <a:ext cx="3796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hlinkClick r:id="rId3"/>
              </a:rPr>
              <a:t>Global Times: Story of China's first taikonaut's one day in space lights up internet, highlights country's space advancements</a:t>
            </a:r>
            <a:endParaRPr lang="en-TW" sz="1050" dirty="0"/>
          </a:p>
        </p:txBody>
      </p:sp>
      <p:pic>
        <p:nvPicPr>
          <p:cNvPr id="2050" name="Picture 2">
            <a:hlinkClick r:id="rId5"/>
            <a:extLst>
              <a:ext uri="{FF2B5EF4-FFF2-40B4-BE49-F238E27FC236}">
                <a16:creationId xmlns:a16="http://schemas.microsoft.com/office/drawing/2014/main" id="{BE98683C-529F-3142-8641-3E536111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5752" y="2834700"/>
            <a:ext cx="4366224" cy="335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C5F611-F1DA-8645-8A85-C68DE724F8C1}"/>
              </a:ext>
            </a:extLst>
          </p:cNvPr>
          <p:cNvSpPr txBox="1"/>
          <p:nvPr/>
        </p:nvSpPr>
        <p:spPr>
          <a:xfrm>
            <a:off x="7191871" y="6240699"/>
            <a:ext cx="299398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latin typeface="STXinwei" panose="02010800040101010101" pitchFamily="2" charset="-122"/>
                <a:ea typeface="STXinwei" panose="02010800040101010101" pitchFamily="2" charset="-122"/>
              </a:rPr>
              <a:t>肯尼迪总统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von Braun </a:t>
            </a:r>
          </a:p>
          <a:p>
            <a:pPr algn="ctr"/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和 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Bob Seamans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博士（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NASA 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当时的技术总监）在登月项目早期的沟通</a:t>
            </a:r>
            <a:endParaRPr lang="en-TW" sz="105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3254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系统代数的研究内容 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24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 Motivation)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539999" y="1097456"/>
            <a:ext cx="6481496" cy="230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系统工程的挑战：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决策难：跨领域的知识管理与决策博弈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精度差：模型的复杂度过高或不足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定调早：过早限定假设，屏蔽后发机会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026" name="Picture 2" descr="Project Apollo the Tough Decisions: Monographs in Aerospace History Number  37: Seamans Jr., Robert C: 9781470032937: Amazon.com: Books">
            <a:extLst>
              <a:ext uri="{FF2B5EF4-FFF2-40B4-BE49-F238E27FC236}">
                <a16:creationId xmlns:a16="http://schemas.microsoft.com/office/drawing/2014/main" id="{87AB5BF8-B105-7945-A7AA-C35468A2C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6456" y="934720"/>
            <a:ext cx="4062418" cy="52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C25539-97F8-BE41-AF85-E877E8236F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4892" y="3451479"/>
            <a:ext cx="4973561" cy="32421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857201-293D-3B4C-B1E6-EA3A46B366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7181" y="4394260"/>
            <a:ext cx="1651374" cy="229937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4900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313277" y="221744"/>
            <a:ext cx="35702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登月系统方案的决策焦点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2D4A2F-5A07-1C45-818C-98A75A161391}"/>
              </a:ext>
            </a:extLst>
          </p:cNvPr>
          <p:cNvSpPr txBox="1"/>
          <p:nvPr/>
        </p:nvSpPr>
        <p:spPr>
          <a:xfrm>
            <a:off x="807245" y="6014508"/>
            <a:ext cx="5335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Which way to the moon? Lunar Landing Techniques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35EFDF3F-6319-C44A-AD55-44540B17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8121" y="1344892"/>
            <a:ext cx="3888840" cy="2258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977AD1-D384-1E48-82C2-6B13696FA8C0}"/>
              </a:ext>
            </a:extLst>
          </p:cNvPr>
          <p:cNvSpPr txBox="1"/>
          <p:nvPr/>
        </p:nvSpPr>
        <p:spPr>
          <a:xfrm>
            <a:off x="7651462" y="97812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机械结构的设计方案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7E0BA6-486A-4C44-8383-D2A83A8F8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554" y="4389959"/>
            <a:ext cx="4553122" cy="22462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E347D2-A097-A74E-995C-59E11D3199A9}"/>
              </a:ext>
            </a:extLst>
          </p:cNvPr>
          <p:cNvSpPr txBox="1"/>
          <p:nvPr/>
        </p:nvSpPr>
        <p:spPr>
          <a:xfrm>
            <a:off x="7367730" y="3772890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登月所需的燃料能量比较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102" name="Picture 6" descr="What is Earth? | AMNH">
            <a:extLst>
              <a:ext uri="{FF2B5EF4-FFF2-40B4-BE49-F238E27FC236}">
                <a16:creationId xmlns:a16="http://schemas.microsoft.com/office/drawing/2014/main" id="{8990EB9D-6621-4642-9F2F-7D01E0BD2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882" y="3513042"/>
            <a:ext cx="2000065" cy="200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Full Moon Transparent Background PNG | PNG Arts">
            <a:extLst>
              <a:ext uri="{FF2B5EF4-FFF2-40B4-BE49-F238E27FC236}">
                <a16:creationId xmlns:a16="http://schemas.microsoft.com/office/drawing/2014/main" id="{1E073BC5-A5FF-3445-AD7B-F2E6FFEE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8780" y="1665879"/>
            <a:ext cx="628459" cy="6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What is Earth? | AMNH">
            <a:extLst>
              <a:ext uri="{FF2B5EF4-FFF2-40B4-BE49-F238E27FC236}">
                <a16:creationId xmlns:a16="http://schemas.microsoft.com/office/drawing/2014/main" id="{9E3A6B67-3E38-7A49-9603-70A1CBA8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8701" y="3513042"/>
            <a:ext cx="2000065" cy="200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Full Moon Transparent Background PNG | PNG Arts">
            <a:extLst>
              <a:ext uri="{FF2B5EF4-FFF2-40B4-BE49-F238E27FC236}">
                <a16:creationId xmlns:a16="http://schemas.microsoft.com/office/drawing/2014/main" id="{7E32B514-F02D-444B-B0ED-D8878E83B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9599" y="1665879"/>
            <a:ext cx="628459" cy="6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09A43494-9D4B-384F-BD1D-12B1A0B78050}"/>
              </a:ext>
            </a:extLst>
          </p:cNvPr>
          <p:cNvCxnSpPr>
            <a:cxnSpLocks/>
            <a:stCxn id="4102" idx="3"/>
          </p:cNvCxnSpPr>
          <p:nvPr/>
        </p:nvCxnSpPr>
        <p:spPr>
          <a:xfrm flipH="1" flipV="1">
            <a:off x="2041681" y="1826943"/>
            <a:ext cx="616266" cy="2686132"/>
          </a:xfrm>
          <a:prstGeom prst="curvedConnector4">
            <a:avLst>
              <a:gd name="adj1" fmla="val -37094"/>
              <a:gd name="adj2" fmla="val 97723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EC7BB5D-79B7-0F42-BCC9-D4ED1609F3CD}"/>
              </a:ext>
            </a:extLst>
          </p:cNvPr>
          <p:cNvSpPr txBox="1"/>
          <p:nvPr/>
        </p:nvSpPr>
        <p:spPr>
          <a:xfrm>
            <a:off x="640612" y="1174619"/>
            <a:ext cx="2374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Direct</a:t>
            </a:r>
            <a:r>
              <a:rPr lang="zh-CN" altLang="en-US" dirty="0"/>
              <a:t> </a:t>
            </a:r>
            <a:r>
              <a:rPr lang="en-US" altLang="zh-CN" dirty="0"/>
              <a:t>Ascend/Descend</a:t>
            </a:r>
            <a:endParaRPr lang="en-TW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40E41A-DAC3-2648-9173-FF46946B21AD}"/>
              </a:ext>
            </a:extLst>
          </p:cNvPr>
          <p:cNvSpPr txBox="1"/>
          <p:nvPr/>
        </p:nvSpPr>
        <p:spPr>
          <a:xfrm>
            <a:off x="3761779" y="1174619"/>
            <a:ext cx="242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Lunar Orbit Rendezvous</a:t>
            </a:r>
            <a:endParaRPr lang="en-TW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222E8C5-844A-B540-A45F-7EE01DCE6C77}"/>
              </a:ext>
            </a:extLst>
          </p:cNvPr>
          <p:cNvSpPr/>
          <p:nvPr/>
        </p:nvSpPr>
        <p:spPr>
          <a:xfrm>
            <a:off x="4421325" y="1527599"/>
            <a:ext cx="977132" cy="98284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3D135FCE-6605-F54A-AA95-F376105C6D63}"/>
              </a:ext>
            </a:extLst>
          </p:cNvPr>
          <p:cNvCxnSpPr>
            <a:cxnSpLocks/>
            <a:endCxn id="19" idx="6"/>
          </p:cNvCxnSpPr>
          <p:nvPr/>
        </p:nvCxnSpPr>
        <p:spPr>
          <a:xfrm rot="16200000" flipV="1">
            <a:off x="4434342" y="2983136"/>
            <a:ext cx="2328541" cy="400309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645138"/>
      </p:ext>
    </p:extLst>
  </p:cSld>
  <p:clrMapOvr>
    <a:masterClrMapping/>
  </p:clrMapOvr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EDDCFD7F-1BE1-4B01-AFBE-DDFEA18E57E6}"/>
    </a:ext>
  </a:extLst>
</a:theme>
</file>

<file path=ppt/theme/theme10.xml><?xml version="1.0" encoding="utf-8"?>
<a:theme xmlns:a="http://schemas.openxmlformats.org/drawingml/2006/main" name="3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1AD3342-B2D7-44AB-B447-0EEAFE75289A}" vid="{2A9BC227-3AB3-406C-8329-4CEFEE79DCC2}"/>
    </a:ext>
  </a:extLst>
</a:theme>
</file>

<file path=ppt/theme/theme11.xml><?xml version="1.0" encoding="utf-8"?>
<a:theme xmlns:a="http://schemas.openxmlformats.org/drawingml/2006/main" name="2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 cap="flat" cmpd="sng" algn="ctr">
          <a:solidFill>
            <a:srgbClr val="FFC000"/>
          </a:solidFill>
          <a:prstDash val="dash"/>
        </a:ln>
        <a:effectLst/>
      </a:spPr>
      <a:bodyPr rtlCol="0" anchor="ctr"/>
      <a:lstStyle>
        <a:defPPr algn="ctr">
          <a:defRPr sz="1400" kern="0" dirty="0">
            <a:solidFill>
              <a:prstClr val="white"/>
            </a:solidFill>
            <a:latin typeface="微软雅黑"/>
            <a:ea typeface="微软雅黑"/>
          </a:defRPr>
        </a:defPPr>
      </a:lst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2.xml><?xml version="1.0" encoding="utf-8"?>
<a:theme xmlns:a="http://schemas.openxmlformats.org/drawingml/2006/main" name="End pag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F83B7A90-6849-4B28-9F74-183CBF209F70}" vid="{53A90845-D694-400D-8EB1-8575F39A85BB}"/>
    </a:ext>
  </a:extLst>
</a:theme>
</file>

<file path=ppt/theme/theme13.xml><?xml version="1.0" encoding="utf-8"?>
<a:theme xmlns:a="http://schemas.openxmlformats.org/drawingml/2006/main" name="15_主题1">
  <a:themeElements>
    <a:clrScheme name="default 5">
      <a:dk1>
        <a:srgbClr val="000000"/>
      </a:dk1>
      <a:lt1>
        <a:srgbClr val="FFFFFF"/>
      </a:lt1>
      <a:dk2>
        <a:srgbClr val="990000"/>
      </a:dk2>
      <a:lt2>
        <a:srgbClr val="B2B2B2"/>
      </a:lt2>
      <a:accent1>
        <a:srgbClr val="FFCC66"/>
      </a:accent1>
      <a:accent2>
        <a:srgbClr val="FFCC99"/>
      </a:accent2>
      <a:accent3>
        <a:srgbClr val="FFFFFF"/>
      </a:accent3>
      <a:accent4>
        <a:srgbClr val="000000"/>
      </a:accent4>
      <a:accent5>
        <a:srgbClr val="FFE2B8"/>
      </a:accent5>
      <a:accent6>
        <a:srgbClr val="E7B98A"/>
      </a:accent6>
      <a:hlink>
        <a:srgbClr val="FF9900"/>
      </a:hlink>
      <a:folHlink>
        <a:srgbClr val="990000"/>
      </a:folHlink>
    </a:clrScheme>
    <a:fontScheme name="default">
      <a:majorFont>
        <a:latin typeface="FrutigerNext LT Medium"/>
        <a:ea typeface="华文细黑"/>
        <a:cs typeface="宋体"/>
      </a:majorFont>
      <a:minorFont>
        <a:latin typeface="FrutigerNext LT Medium"/>
        <a:ea typeface="华文细黑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tx1"/>
          </a:solidFill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ln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3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5.xml><?xml version="1.0" encoding="utf-8"?>
<a:theme xmlns:a="http://schemas.openxmlformats.org/drawingml/2006/main" name="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HW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10000"/>
            <a:lumOff val="9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20000"/>
          </a:lnSpc>
          <a:defRPr kumimoji="1" sz="1400" dirty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466A2A5-F21C-401E-B6D0-CA69BF331BD4}"/>
    </a:ext>
  </a:extLst>
</a:theme>
</file>

<file path=ppt/theme/theme16.xml><?xml version="1.0" encoding="utf-8"?>
<a:theme xmlns:a="http://schemas.openxmlformats.org/drawingml/2006/main" name="7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bg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sz="14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979ACB0-5C34-4EAB-B2E1-3ACF92926748}"/>
    </a:ext>
  </a:extLst>
</a:theme>
</file>

<file path=ppt/theme/theme3.xml><?xml version="1.0" encoding="utf-8"?>
<a:theme xmlns:a="http://schemas.openxmlformats.org/drawingml/2006/main" name="default">
  <a:themeElements>
    <a:clrScheme name="default 1">
      <a:dk1>
        <a:srgbClr val="000000"/>
      </a:dk1>
      <a:lt1>
        <a:srgbClr val="FFFFFF"/>
      </a:lt1>
      <a:dk2>
        <a:srgbClr val="990000"/>
      </a:dk2>
      <a:lt2>
        <a:srgbClr val="777777"/>
      </a:lt2>
      <a:accent1>
        <a:srgbClr val="FFCC99"/>
      </a:accent1>
      <a:accent2>
        <a:srgbClr val="FFCC66"/>
      </a:accent2>
      <a:accent3>
        <a:srgbClr val="FFFFFF"/>
      </a:accent3>
      <a:accent4>
        <a:srgbClr val="000000"/>
      </a:accent4>
      <a:accent5>
        <a:srgbClr val="FFE2CA"/>
      </a:accent5>
      <a:accent6>
        <a:srgbClr val="E7B95C"/>
      </a:accent6>
      <a:hlink>
        <a:srgbClr val="FF9900"/>
      </a:hlink>
      <a:folHlink>
        <a:srgbClr val="996600"/>
      </a:folHlink>
    </a:clrScheme>
    <a:fontScheme name="default">
      <a:majorFont>
        <a:latin typeface="FrutigerNext LT Medium"/>
        <a:ea typeface="黑体"/>
        <a:cs typeface=""/>
      </a:majorFont>
      <a:minorFont>
        <a:latin typeface="华文细黑"/>
        <a:ea typeface="华文细黑"/>
        <a:cs typeface="Angsana New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MS PGothic" pitchFamily="34" charset="-128"/>
          </a:defRPr>
        </a:defPPr>
      </a:lst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969696"/>
        </a:lt2>
        <a:accent1>
          <a:srgbClr val="DDDDDD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6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/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 sz="1400" dirty="0" smtClean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7.xml><?xml version="1.0" encoding="utf-8"?>
<a:theme xmlns:a="http://schemas.openxmlformats.org/drawingml/2006/main" name="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6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3" id="{89236CE6-C212-4E21-A709-5A29845C07E7}" vid="{93AF43F5-9356-43F8-AC61-F1E84C228107}"/>
    </a:ext>
  </a:extLst>
</a:theme>
</file>

<file path=ppt/theme/theme8.xml><?xml version="1.0" encoding="utf-8"?>
<a:theme xmlns:a="http://schemas.openxmlformats.org/drawingml/2006/main" name="5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9.xml><?xml version="1.0" encoding="utf-8"?>
<a:theme xmlns:a="http://schemas.openxmlformats.org/drawingml/2006/main" name="2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 sz="1400" dirty="0" smtClean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25549</TotalTime>
  <Words>2989</Words>
  <Application>Microsoft Macintosh PowerPoint</Application>
  <PresentationFormat>Custom</PresentationFormat>
  <Paragraphs>391</Paragraphs>
  <Slides>34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16</vt:i4>
      </vt:variant>
      <vt:variant>
        <vt:lpstr>Slide Titles</vt:lpstr>
      </vt:variant>
      <vt:variant>
        <vt:i4>34</vt:i4>
      </vt:variant>
    </vt:vector>
  </HeadingPairs>
  <TitlesOfParts>
    <vt:vector size="65" baseType="lpstr">
      <vt:lpstr>.AppleSystemUIFont</vt:lpstr>
      <vt:lpstr>FrutigerNext LT Bold</vt:lpstr>
      <vt:lpstr>FrutigerNext LT Light</vt:lpstr>
      <vt:lpstr>FrutigerNext LT Medium</vt:lpstr>
      <vt:lpstr>FrutigerNext LT Regular</vt:lpstr>
      <vt:lpstr>微软雅黑</vt:lpstr>
      <vt:lpstr>微软雅黑</vt:lpstr>
      <vt:lpstr>黑体</vt:lpstr>
      <vt:lpstr>华文细黑</vt:lpstr>
      <vt:lpstr>STXinwei</vt:lpstr>
      <vt:lpstr>Arial</vt:lpstr>
      <vt:lpstr>Calibri</vt:lpstr>
      <vt:lpstr>Calibri Light</vt:lpstr>
      <vt:lpstr>Lato</vt:lpstr>
      <vt:lpstr>Wingdings</vt:lpstr>
      <vt:lpstr>封面页_图片版 </vt:lpstr>
      <vt:lpstr>结束页</vt:lpstr>
      <vt:lpstr>default</vt:lpstr>
      <vt:lpstr>16_章节页</vt:lpstr>
      <vt:lpstr>Office 主题</vt:lpstr>
      <vt:lpstr>1_内容Copytext </vt:lpstr>
      <vt:lpstr>内容Copytext </vt:lpstr>
      <vt:lpstr>5_章节页</vt:lpstr>
      <vt:lpstr>2_内容Copytext </vt:lpstr>
      <vt:lpstr>3_Title Slide</vt:lpstr>
      <vt:lpstr>2_章节页</vt:lpstr>
      <vt:lpstr>End page</vt:lpstr>
      <vt:lpstr>15_主题1</vt:lpstr>
      <vt:lpstr>3_章节页</vt:lpstr>
      <vt:lpstr>章节页</vt:lpstr>
      <vt:lpstr>7_章节页</vt:lpstr>
      <vt:lpstr>基于系统代数的元语言： 代数化生成系统方案的理论与案例</vt:lpstr>
      <vt:lpstr>PowerPoint Presentation</vt:lpstr>
      <vt:lpstr>PowerPoint Presentation</vt:lpstr>
      <vt:lpstr>跨领域、多层次的系统设计自动化</vt:lpstr>
      <vt:lpstr>系统治理：科学 或 艺术？</vt:lpstr>
      <vt:lpstr>巴比塔的诅咒： 让复杂系统的利益共享者共享一个语言</vt:lpstr>
      <vt:lpstr>系统代数的研究背景与动机 (AoS Motivation)</vt:lpstr>
      <vt:lpstr>系统代数的研究内容 (AoS Motivation)</vt:lpstr>
      <vt:lpstr>PowerPoint Presentation</vt:lpstr>
      <vt:lpstr>PowerPoint Presentation</vt:lpstr>
      <vt:lpstr>PowerPoint Presentation</vt:lpstr>
      <vt:lpstr>所有的数据类型均为偏序集 （偏序集由有向关系所构成）</vt:lpstr>
      <vt:lpstr>以光速为限的决策影响力空间</vt:lpstr>
      <vt:lpstr>系统建模的有效性指标</vt:lpstr>
      <vt:lpstr>形式化系统设计方法的产业化工具与应用</vt:lpstr>
      <vt:lpstr>辩证系统正确性的形式化表述</vt:lpstr>
      <vt:lpstr>系统模型的优化是一个反复迭代的模型空间搜寻过程 （fixed point semantic formalize model interpolation）</vt:lpstr>
      <vt:lpstr>PowerPoint Presentation</vt:lpstr>
      <vt:lpstr>散落在各类计算模型中的决策论证方法 (Models of Computation)</vt:lpstr>
      <vt:lpstr>系统代数方法论：运用代数法则，在语义空间保证集成多种领域信息的封闭性</vt:lpstr>
      <vt:lpstr>Property Domain Specification： 特性域的运算规则</vt:lpstr>
      <vt:lpstr>函数与多项式的运算均根据箭头的追踪完成</vt:lpstr>
      <vt:lpstr>基于箭头(关系)与标签（命名空间）的运算方法</vt:lpstr>
      <vt:lpstr>Algebraic Methodology： 代数运算与模型空间的封闭性</vt:lpstr>
      <vt:lpstr>演示软件功能</vt:lpstr>
      <vt:lpstr>基于系统代数的集成化开发工具 （Integrated Development Environment, IDE）</vt:lpstr>
      <vt:lpstr>将模型转化为&lt;P,B,C&gt;等数据结构后， 其代数化的闭包（Closure）性质创造了 实现连续迭代和评估复杂系统模型的可操作性</vt:lpstr>
      <vt:lpstr>系统代数AoS的应用案例：</vt:lpstr>
      <vt:lpstr>系统代数（AoS）的研究成果总结：</vt:lpstr>
      <vt:lpstr>下一步： 根据偏序集的万用性、提炼炼不变的系统设计流程（ Searching for Invariants）</vt:lpstr>
      <vt:lpstr>向华为的建议</vt:lpstr>
      <vt:lpstr>向华为在印尼发展的建议</vt:lpstr>
      <vt:lpstr>参考文献（TBD）</vt:lpstr>
      <vt:lpstr>PowerPoint Presentation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minjian (C)</dc:creator>
  <cp:lastModifiedBy>Microsoft Office User</cp:lastModifiedBy>
  <cp:revision>2171</cp:revision>
  <dcterms:created xsi:type="dcterms:W3CDTF">2019-11-04T08:46:32Z</dcterms:created>
  <dcterms:modified xsi:type="dcterms:W3CDTF">2021-10-18T09:01:26Z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(3)hhtIp5sYmN8eNW1rgKHV3CLjUYcDXmcj52BiLr60sBb0NQ5LkDKMf07aY4e3ybMqISUid8CV
PjfZVoL6pEpIsArHUycvWumuKoEyv5FsN72RMKV5jexH0wFUWAr7WCqNYtWN7FUbBhA8WYPz
XxvM/EOjksImRPOI988gQg6JUDkaf5o7OM26kyHttsXVfueZ5H+hVznSLgYZI5UvcHL03yte
YaovLv9PquY88TRTJ1</vt:lpwstr>
  </property>
  <property fmtid="{D5CDD505-2E9C-101B-9397-08002B2CF9AE}" pid="3" name="_2015_ms_pID_7253431">
    <vt:lpwstr>XQzHxhZgUMQxbIRiptcT0oNoQ7TkVoPXBVhNal88/f4IydXiM14uD+
8qyC7+JKf0uPzWRw1Bq4nw/Qp/so4BL3NPH7c6oyocNuZd/gSmWtDwthfRjjPn9W3K3oAi1m
6r0bJaz5yZrnJBJAPKwL8+xWZ0d22WrOzHuind2r7ATu/u3OHwZIjl/BPqh3DiDKqxRJuoYy
SF61pKEKeglLcUd8jGRIIXs9Ngt3Vcx04C/A</vt:lpwstr>
  </property>
  <property fmtid="{D5CDD505-2E9C-101B-9397-08002B2CF9AE}" pid="4" name="_2015_ms_pID_7253432">
    <vt:lpwstr>GTZX12I48zDcBnDtsvnOcFc=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1631927916</vt:lpwstr>
  </property>
</Properties>
</file>